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132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6A2C-6A4A-499E-8F6F-6116F3A49B1E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9F5D-782D-46C4-B6AB-C27D16709D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35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D3181-08C3-4816-8A90-C34C9E43F7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491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B0D26-D835-4DC1-BB37-034E0E0ACD3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77629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B0D26-D835-4DC1-BB37-034E0E0ACD3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677629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06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41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71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62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350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200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642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85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240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76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9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2ACB-4F1E-4F8B-BEF2-7E5D36BE74FA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A7A6-309A-4108-84BE-218B15567F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89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Прямоугольник 9"/>
          <p:cNvSpPr>
            <a:spLocks noChangeArrowheads="1"/>
          </p:cNvSpPr>
          <p:nvPr/>
        </p:nvSpPr>
        <p:spPr bwMode="auto">
          <a:xfrm>
            <a:off x="0" y="6313489"/>
            <a:ext cx="9154716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© </a:t>
            </a:r>
            <a:r>
              <a:rPr lang="ru-RU" altLang="ru-RU" sz="14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2016 </a:t>
            </a:r>
            <a:r>
              <a:rPr lang="en-US" altLang="ru-RU" sz="14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Wipon</a:t>
            </a:r>
            <a:endParaRPr lang="ru-RU" altLang="ru-RU" sz="1400">
              <a:solidFill>
                <a:schemeClr val="bg1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0" y="4676775"/>
            <a:ext cx="9154716" cy="43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Акция «Требуй чек – выиграй приз!»</a:t>
            </a:r>
            <a:endParaRPr lang="ru-RU" altLang="ru-RU" sz="1800" dirty="0">
              <a:solidFill>
                <a:schemeClr val="bg1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  <p:pic>
        <p:nvPicPr>
          <p:cNvPr id="3078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138" y="1370014"/>
            <a:ext cx="242292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0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3500" y="967619"/>
            <a:ext cx="6168572" cy="261257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 descr="IMG_2015-10-16 18:51:3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242" y="1194964"/>
            <a:ext cx="1958563" cy="3481889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07141" y="5250440"/>
            <a:ext cx="17054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Потребитель </a:t>
            </a:r>
            <a:r>
              <a:rPr lang="ru-RU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фотографирует</a:t>
            </a:r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чек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в мобильном приложении 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Wipon</a:t>
            </a:r>
            <a:endParaRPr lang="ru-RU" sz="14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4420" y="6012515"/>
            <a:ext cx="2555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2.2. Потребитель автоматически принимает участие в акции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33331" y="6026486"/>
            <a:ext cx="227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2.3. Потребитель получает сообщение в случае выигрыша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80344" y="2750433"/>
            <a:ext cx="28484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r>
              <a:rPr lang="ru-RU" sz="1200" dirty="0" smtClean="0">
                <a:solidFill>
                  <a:srgbClr val="000000"/>
                </a:solidFill>
                <a:latin typeface="Helvetica"/>
                <a:cs typeface="Helvetica"/>
              </a:rPr>
              <a:t>.1. КГД/ДГД получает всю информацию о чеках в </a:t>
            </a:r>
            <a:r>
              <a:rPr lang="ru-RU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личном кабинете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99871" y="3780969"/>
            <a:ext cx="6168572" cy="27383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>
            <a:stCxn id="19" idx="3"/>
          </p:cNvCxnSpPr>
          <p:nvPr/>
        </p:nvCxnSpPr>
        <p:spPr>
          <a:xfrm flipV="1">
            <a:off x="2295075" y="2000115"/>
            <a:ext cx="1589075" cy="1915797"/>
          </a:xfrm>
          <a:prstGeom prst="bentConnector3">
            <a:avLst>
              <a:gd name="adj1" fmla="val 10611"/>
            </a:avLst>
          </a:prstGeom>
          <a:ln>
            <a:solidFill>
              <a:srgbClr val="CC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19" idx="3"/>
            <a:endCxn id="11" idx="1"/>
          </p:cNvCxnSpPr>
          <p:nvPr/>
        </p:nvCxnSpPr>
        <p:spPr>
          <a:xfrm>
            <a:off x="2295074" y="3915912"/>
            <a:ext cx="1799303" cy="947819"/>
          </a:xfrm>
          <a:prstGeom prst="bentConnector3">
            <a:avLst>
              <a:gd name="adj1" fmla="val 9163"/>
            </a:avLst>
          </a:prstGeom>
          <a:ln>
            <a:solidFill>
              <a:srgbClr val="CC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  <a:endCxn id="16" idx="1"/>
          </p:cNvCxnSpPr>
          <p:nvPr/>
        </p:nvCxnSpPr>
        <p:spPr>
          <a:xfrm flipV="1">
            <a:off x="4936425" y="4858892"/>
            <a:ext cx="1721539" cy="4838"/>
          </a:xfrm>
          <a:prstGeom prst="straightConnector1">
            <a:avLst/>
          </a:prstGeom>
          <a:ln>
            <a:solidFill>
              <a:srgbClr val="CC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4012729" y="1252288"/>
            <a:ext cx="1223225" cy="1397973"/>
            <a:chOff x="8467404" y="1275074"/>
            <a:chExt cx="1729739" cy="1482635"/>
          </a:xfrm>
        </p:grpSpPr>
        <p:pic>
          <p:nvPicPr>
            <p:cNvPr id="13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586" t="7963" r="8752" b="6975"/>
            <a:stretch/>
          </p:blipFill>
          <p:spPr>
            <a:xfrm>
              <a:off x="8467404" y="1275074"/>
              <a:ext cx="1729739" cy="1482635"/>
            </a:xfrm>
            <a:prstGeom prst="rect">
              <a:avLst/>
            </a:prstGeom>
          </p:spPr>
        </p:pic>
        <p:pic>
          <p:nvPicPr>
            <p:cNvPr id="31" name="Изображение 1" descr="Cabinet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234" b="66409"/>
            <a:stretch/>
          </p:blipFill>
          <p:spPr>
            <a:xfrm>
              <a:off x="8521541" y="1372370"/>
              <a:ext cx="1541976" cy="93781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16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7963" y="3793067"/>
            <a:ext cx="842048" cy="2131651"/>
          </a:xfrm>
          <a:prstGeom prst="rect">
            <a:avLst/>
          </a:prstGeom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377" y="3797905"/>
            <a:ext cx="842048" cy="2131651"/>
          </a:xfrm>
          <a:prstGeom prst="rect">
            <a:avLst/>
          </a:prstGeom>
        </p:spPr>
      </p:pic>
      <p:pic>
        <p:nvPicPr>
          <p:cNvPr id="19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3141" y="2546450"/>
            <a:ext cx="1081934" cy="2738923"/>
          </a:xfrm>
          <a:prstGeom prst="rect">
            <a:avLst/>
          </a:prstGeom>
        </p:spPr>
      </p:pic>
      <p:sp>
        <p:nvSpPr>
          <p:cNvPr id="28" name="Прямоугольник 2"/>
          <p:cNvSpPr>
            <a:spLocks noChangeArrowheads="1"/>
          </p:cNvSpPr>
          <p:nvPr/>
        </p:nvSpPr>
        <p:spPr bwMode="auto">
          <a:xfrm>
            <a:off x="0" y="6304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Акция «Требуй чек – выиграй приз!»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Схема работы</a:t>
            </a:r>
            <a:endParaRPr lang="en-US" altLang="ru-RU" sz="1600" dirty="0">
              <a:solidFill>
                <a:srgbClr val="1F8ACA"/>
              </a:solidFill>
              <a:latin typeface="Helvetica" panose="020B0604020202020204" pitchFamily="34" charset="0"/>
              <a:ea typeface="Roboto Medium"/>
              <a:cs typeface="Helvetica" panose="020B0604020202020204" pitchFamily="34" charset="0"/>
            </a:endParaRPr>
          </a:p>
        </p:txBody>
      </p:sp>
      <p:pic>
        <p:nvPicPr>
          <p:cNvPr id="32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870" y="134484"/>
            <a:ext cx="94892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549" y="5356832"/>
            <a:ext cx="678366" cy="305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Изображение 34" descr="Без заголовка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491" y="4081711"/>
            <a:ext cx="680978" cy="1291811"/>
          </a:xfrm>
          <a:prstGeom prst="rect">
            <a:avLst/>
          </a:prstGeom>
          <a:ln>
            <a:noFill/>
          </a:ln>
        </p:spPr>
      </p:pic>
      <p:sp>
        <p:nvSpPr>
          <p:cNvPr id="38" name="Прямоугольник 37"/>
          <p:cNvSpPr/>
          <p:nvPr/>
        </p:nvSpPr>
        <p:spPr>
          <a:xfrm>
            <a:off x="1316791" y="4409345"/>
            <a:ext cx="861717" cy="547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Изображение 40" descr="Без заголовка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281" y="2887971"/>
            <a:ext cx="873500" cy="1794399"/>
          </a:xfrm>
          <a:prstGeom prst="rect">
            <a:avLst/>
          </a:prstGeom>
          <a:ln>
            <a:noFill/>
          </a:ln>
        </p:spPr>
      </p:pic>
      <p:pic>
        <p:nvPicPr>
          <p:cNvPr id="43" name="Изображение 42" descr="Информация о чеке.png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07"/>
          <a:stretch/>
        </p:blipFill>
        <p:spPr>
          <a:xfrm>
            <a:off x="4170021" y="4018176"/>
            <a:ext cx="678589" cy="16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4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2"/>
          <p:cNvSpPr>
            <a:spLocks noChangeArrowheads="1"/>
          </p:cNvSpPr>
          <p:nvPr/>
        </p:nvSpPr>
        <p:spPr bwMode="auto">
          <a:xfrm>
            <a:off x="0" y="63047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Акция «Требуй чек – выиграй приз!»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400" dirty="0" err="1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Примеры</a:t>
            </a:r>
            <a:r>
              <a:rPr lang="en-US" altLang="ru-RU" sz="1400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 </a:t>
            </a:r>
            <a:r>
              <a:rPr lang="en-US" altLang="ru-RU" sz="1400" dirty="0" err="1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чеков</a:t>
            </a:r>
            <a:endParaRPr lang="en-US" altLang="ru-RU" sz="1400" dirty="0">
              <a:solidFill>
                <a:srgbClr val="1F8ACA"/>
              </a:solidFill>
              <a:latin typeface="Helvetica" panose="020B0604020202020204" pitchFamily="34" charset="0"/>
              <a:ea typeface="Roboto Medium"/>
              <a:cs typeface="Helvetica" panose="020B0604020202020204" pitchFamily="34" charset="0"/>
            </a:endParaRP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870" y="134484"/>
            <a:ext cx="94892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5712" y="1119030"/>
            <a:ext cx="3022420" cy="4571967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832" y="1117035"/>
            <a:ext cx="2361652" cy="531766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7089" y="1048962"/>
            <a:ext cx="2542297" cy="29841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69004" y="888132"/>
            <a:ext cx="170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Пример 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1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1500" y="911192"/>
            <a:ext cx="170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Пример </a:t>
            </a:r>
            <a:r>
              <a:rPr lang="en-US" sz="1400" b="1" dirty="0">
                <a:solidFill>
                  <a:srgbClr val="000000"/>
                </a:solidFill>
                <a:latin typeface="Helvetica"/>
                <a:cs typeface="Helvetica"/>
              </a:rPr>
              <a:t>2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6916" y="922492"/>
            <a:ext cx="17054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Пример 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3</a:t>
            </a:r>
            <a:endParaRPr lang="ru-RU" sz="1600" b="1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777" y="4861963"/>
            <a:ext cx="2224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b="1" smtClean="0">
                <a:solidFill>
                  <a:srgbClr val="000000"/>
                </a:solidFill>
                <a:latin typeface="Helvetica"/>
                <a:cs typeface="Helvetica"/>
              </a:rPr>
              <a:t>На чек</a:t>
            </a:r>
            <a:r>
              <a:rPr lang="ru-RU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е</a:t>
            </a:r>
            <a:r>
              <a:rPr lang="x-none" sz="1400" b="1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x-none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должны быть видны</a:t>
            </a:r>
            <a:r>
              <a:rPr lang="en-US" sz="1400" b="1" dirty="0" smtClean="0">
                <a:solidFill>
                  <a:srgbClr val="000000"/>
                </a:solidFill>
                <a:latin typeface="Helvetica"/>
                <a:cs typeface="Helvetica"/>
              </a:rPr>
              <a:t>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БИН/ИИН</a:t>
            </a:r>
            <a:endParaRPr lang="en-US" sz="14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Дата и время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Сумма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Helvetica"/>
                <a:cs typeface="Helvetica"/>
              </a:rPr>
              <a:t>Фискальный признак</a:t>
            </a:r>
            <a:endParaRPr lang="ru-RU" sz="16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7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610" y="859217"/>
            <a:ext cx="1647222" cy="3898425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14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29"/>
          <a:stretch/>
        </p:blipFill>
        <p:spPr>
          <a:xfrm>
            <a:off x="4098866" y="850079"/>
            <a:ext cx="1634049" cy="5734537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1424" y="849065"/>
            <a:ext cx="881987" cy="5874179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5" name="Изображение 4" descr="Без заголовка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969" y="853793"/>
            <a:ext cx="1633091" cy="3354800"/>
          </a:xfrm>
          <a:prstGeom prst="rect">
            <a:avLst/>
          </a:prstGeom>
          <a:ln>
            <a:solidFill>
              <a:srgbClr val="D9D9D9"/>
            </a:solidFill>
          </a:ln>
        </p:spPr>
      </p:pic>
      <p:pic>
        <p:nvPicPr>
          <p:cNvPr id="29" name="Изображение 28" descr="Без заголовка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2983" y="848190"/>
            <a:ext cx="1665026" cy="3158548"/>
          </a:xfrm>
          <a:prstGeom prst="rect">
            <a:avLst/>
          </a:prstGeom>
          <a:ln>
            <a:solidFill>
              <a:srgbClr val="D9D9D9"/>
            </a:solidFill>
          </a:ln>
        </p:spPr>
      </p:pic>
      <p:sp>
        <p:nvSpPr>
          <p:cNvPr id="42" name="Прямоугольник 2"/>
          <p:cNvSpPr>
            <a:spLocks noChangeArrowheads="1"/>
          </p:cNvSpPr>
          <p:nvPr/>
        </p:nvSpPr>
        <p:spPr bwMode="auto">
          <a:xfrm>
            <a:off x="0" y="63047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Акция «Требуй чек – выиграй приз!»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1F8ACA"/>
                </a:solidFill>
                <a:latin typeface="Helvetica" panose="020B0604020202020204" pitchFamily="34" charset="0"/>
                <a:ea typeface="Roboto Medium"/>
                <a:cs typeface="Helvetica" panose="020B0604020202020204" pitchFamily="34" charset="0"/>
              </a:rPr>
              <a:t>Мобильное приложение</a:t>
            </a:r>
            <a:endParaRPr lang="en-US" altLang="ru-RU" sz="1400" dirty="0">
              <a:solidFill>
                <a:srgbClr val="1F8ACA"/>
              </a:solidFill>
              <a:latin typeface="Helvetica" panose="020B0604020202020204" pitchFamily="34" charset="0"/>
              <a:ea typeface="Roboto Medium"/>
              <a:cs typeface="Helvetica" panose="020B0604020202020204" pitchFamily="34" charset="0"/>
            </a:endParaRPr>
          </a:p>
        </p:txBody>
      </p:sp>
      <p:pic>
        <p:nvPicPr>
          <p:cNvPr id="43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1870" y="134484"/>
            <a:ext cx="94892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681241" y="2339896"/>
            <a:ext cx="10294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ru-RU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Сфотографировать </a:t>
            </a:r>
          </a:p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ф</a:t>
            </a:r>
            <a:r>
              <a:rPr lang="ru-RU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искальный чек</a:t>
            </a:r>
            <a:r>
              <a:rPr lang="en-US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*</a:t>
            </a:r>
            <a:endParaRPr lang="ru-RU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  <a:p>
            <a:endParaRPr lang="ru-RU" sz="700" dirty="0">
              <a:solidFill>
                <a:schemeClr val="tx1">
                  <a:lumMod val="50000"/>
                  <a:lumOff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316547" y="3175000"/>
            <a:ext cx="25811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bg1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С уважением,</a:t>
            </a:r>
            <a:endParaRPr lang="ru-RU" altLang="ru-RU" sz="100">
              <a:solidFill>
                <a:schemeClr val="bg1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Рустем Султанмурадов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Директор </a:t>
            </a: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Wipon </a:t>
            </a:r>
            <a:endParaRPr lang="ru-RU" altLang="ru-RU" sz="1600">
              <a:solidFill>
                <a:srgbClr val="FFFFFF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Тел: +7(7172)73-80-63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Моб: +7(701)740-37-</a:t>
            </a: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5</a:t>
            </a: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E-mail</a:t>
            </a:r>
            <a:r>
              <a:rPr lang="ru-RU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: </a:t>
            </a:r>
            <a:r>
              <a:rPr lang="en-US" altLang="ru-RU" sz="1600">
                <a:solidFill>
                  <a:srgbClr val="FFFFFF"/>
                </a:solidFill>
                <a:latin typeface="Helvetica" panose="020B0604020202020204" pitchFamily="34" charset="0"/>
                <a:ea typeface="Roboto"/>
                <a:cs typeface="Helvetica" panose="020B0604020202020204" pitchFamily="34" charset="0"/>
              </a:rPr>
              <a:t>rs@wiponapp.com</a:t>
            </a:r>
            <a:endParaRPr lang="ru-RU" altLang="ru-RU" sz="1600">
              <a:solidFill>
                <a:srgbClr val="FFFFFF"/>
              </a:solidFill>
              <a:latin typeface="Helvetica" panose="020B0604020202020204" pitchFamily="34" charset="0"/>
              <a:ea typeface="Roboto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3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123</Words>
  <Application>Microsoft Office PowerPoint</Application>
  <PresentationFormat>Экран (4:3)</PresentationFormat>
  <Paragraphs>33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Customs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Your User Name</dc:creator>
  <cp:lastModifiedBy>bsuleimenova</cp:lastModifiedBy>
  <cp:revision>1</cp:revision>
  <dcterms:created xsi:type="dcterms:W3CDTF">2016-09-29T11:13:45Z</dcterms:created>
  <dcterms:modified xsi:type="dcterms:W3CDTF">2016-09-30T10:29:56Z</dcterms:modified>
</cp:coreProperties>
</file>