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75" r:id="rId3"/>
    <p:sldId id="276" r:id="rId4"/>
    <p:sldId id="264" r:id="rId5"/>
    <p:sldId id="257" r:id="rId6"/>
    <p:sldId id="260" r:id="rId7"/>
    <p:sldId id="261" r:id="rId8"/>
    <p:sldId id="262" r:id="rId9"/>
    <p:sldId id="277" r:id="rId10"/>
    <p:sldId id="265" r:id="rId11"/>
    <p:sldId id="267" r:id="rId12"/>
    <p:sldId id="268" r:id="rId13"/>
  </p:sldIdLst>
  <p:sldSz cx="8280400" cy="6119813"/>
  <p:notesSz cx="9874250" cy="679767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AD5D"/>
    <a:srgbClr val="1BAF61"/>
    <a:srgbClr val="00FE8B"/>
    <a:srgbClr val="0A6CAE"/>
    <a:srgbClr val="2E6CA0"/>
    <a:srgbClr val="00CDF6"/>
    <a:srgbClr val="00A6C8"/>
    <a:srgbClr val="54A262"/>
    <a:srgbClr val="FFE7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09" autoAdjust="0"/>
    <p:restoredTop sz="94503" autoAdjust="0"/>
  </p:normalViewPr>
  <p:slideViewPr>
    <p:cSldViewPr snapToGrid="0">
      <p:cViewPr>
        <p:scale>
          <a:sx n="100" d="100"/>
          <a:sy n="100" d="100"/>
        </p:scale>
        <p:origin x="-804" y="-408"/>
      </p:cViewPr>
      <p:guideLst>
        <p:guide orient="horz" pos="1927"/>
        <p:guide pos="2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67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3123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6CE0B-9F1A-424D-A82E-845A5269A63D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84550" y="849313"/>
            <a:ext cx="310515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25" y="3271381"/>
            <a:ext cx="789940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3123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0F2AC-DF4D-4528-8C01-9B30F0EBC022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52584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0F2AC-DF4D-4528-8C01-9B30F0EBC022}" type="slidenum">
              <a:rPr lang="x-none" smtClean="0"/>
              <a:pPr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744291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0F2AC-DF4D-4528-8C01-9B30F0EBC022}" type="slidenum">
              <a:rPr lang="x-none" smtClean="0"/>
              <a:pPr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56410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90B3C9-4EF1-4654-AE40-E9B760B64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50" y="1001553"/>
            <a:ext cx="6210300" cy="2130602"/>
          </a:xfrm>
        </p:spPr>
        <p:txBody>
          <a:bodyPr anchor="b"/>
          <a:lstStyle>
            <a:lvl1pPr algn="ctr">
              <a:defRPr sz="4075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A56F3BA-04C3-4788-9569-EA2436980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50" y="3214319"/>
            <a:ext cx="6210300" cy="1477538"/>
          </a:xfrm>
        </p:spPr>
        <p:txBody>
          <a:bodyPr/>
          <a:lstStyle>
            <a:lvl1pPr marL="0" indent="0" algn="ctr">
              <a:buNone/>
              <a:defRPr sz="1630"/>
            </a:lvl1pPr>
            <a:lvl2pPr marL="310530" indent="0" algn="ctr">
              <a:buNone/>
              <a:defRPr sz="1358"/>
            </a:lvl2pPr>
            <a:lvl3pPr marL="621060" indent="0" algn="ctr">
              <a:buNone/>
              <a:defRPr sz="1223"/>
            </a:lvl3pPr>
            <a:lvl4pPr marL="931591" indent="0" algn="ctr">
              <a:buNone/>
              <a:defRPr sz="1087"/>
            </a:lvl4pPr>
            <a:lvl5pPr marL="1242121" indent="0" algn="ctr">
              <a:buNone/>
              <a:defRPr sz="1087"/>
            </a:lvl5pPr>
            <a:lvl6pPr marL="1552651" indent="0" algn="ctr">
              <a:buNone/>
              <a:defRPr sz="1087"/>
            </a:lvl6pPr>
            <a:lvl7pPr marL="1863181" indent="0" algn="ctr">
              <a:buNone/>
              <a:defRPr sz="1087"/>
            </a:lvl7pPr>
            <a:lvl8pPr marL="2173712" indent="0" algn="ctr">
              <a:buNone/>
              <a:defRPr sz="1087"/>
            </a:lvl8pPr>
            <a:lvl9pPr marL="2484242" indent="0" algn="ctr">
              <a:buNone/>
              <a:defRPr sz="1087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920403D-5C0A-4E83-9D62-E8B8B7CBC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F9FB68-B40E-4495-9955-0BDDE35E5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A543AE1-FA03-4B42-89ED-FB38BA10B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28608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898477-9194-47C3-B40A-2B01D9410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4A40A04-D663-4323-8069-50DA8C07D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C32E2FD-1117-4048-9373-3B86A820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54E7402-E207-4D4F-8144-0AAA2558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EFF125-F943-4AEB-B7A8-3386A0D98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01203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5AB97CF-1E07-49A9-ABBD-AF8A33349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925661" y="325823"/>
            <a:ext cx="1785461" cy="518625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F4C3B17-6E8E-40CA-911E-88D645934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9277" y="325823"/>
            <a:ext cx="5252879" cy="518625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06AD16-5A9C-4DB4-B99D-B976D913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724526-FF77-4336-AEF5-239C3B27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3F92FF-D8EA-4CBB-A14D-571941BB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38238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091A3F-960B-4528-98A6-24D3E0AD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D41448-4A6A-4274-99CB-65BE5C7BF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563C53E-F984-43E2-AD40-782ECE13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44F97B-8AD1-4B2C-89BF-4F41992F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B76E30B-A3F9-43E6-BA06-49BD99EC9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6949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1D1355-615C-4524-BFCC-7C4FC0D6F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965" y="1525704"/>
            <a:ext cx="7141845" cy="2545672"/>
          </a:xfrm>
        </p:spPr>
        <p:txBody>
          <a:bodyPr anchor="b"/>
          <a:lstStyle>
            <a:lvl1pPr>
              <a:defRPr sz="4075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BEEEB3F-A4AB-41CA-B9F6-F691FEDD0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4965" y="4095459"/>
            <a:ext cx="7141845" cy="1338709"/>
          </a:xfrm>
        </p:spPr>
        <p:txBody>
          <a:bodyPr/>
          <a:lstStyle>
            <a:lvl1pPr marL="0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1pPr>
            <a:lvl2pPr marL="310530" indent="0">
              <a:buNone/>
              <a:defRPr sz="1358">
                <a:solidFill>
                  <a:schemeClr val="tx1">
                    <a:tint val="75000"/>
                  </a:schemeClr>
                </a:solidFill>
              </a:defRPr>
            </a:lvl2pPr>
            <a:lvl3pPr marL="621060" indent="0">
              <a:buNone/>
              <a:defRPr sz="1223">
                <a:solidFill>
                  <a:schemeClr val="tx1">
                    <a:tint val="75000"/>
                  </a:schemeClr>
                </a:solidFill>
              </a:defRPr>
            </a:lvl3pPr>
            <a:lvl4pPr marL="93159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4pPr>
            <a:lvl5pPr marL="124212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5pPr>
            <a:lvl6pPr marL="155265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6pPr>
            <a:lvl7pPr marL="186318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7pPr>
            <a:lvl8pPr marL="217371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8pPr>
            <a:lvl9pPr marL="248424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BD0A48B-2734-4284-A168-9BB981380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53B7BCB-8D67-42F0-B327-1BCE91F34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7C416E9-2679-4C9F-B068-A4071B02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60199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9FC27D-8521-4A2B-9608-03F8A448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A94F954-3778-4360-AEC0-80A8568FE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9278" y="1629117"/>
            <a:ext cx="3519170" cy="388296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248C0B2-F1FA-49ED-886E-A85CDCC1F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1953" y="1629117"/>
            <a:ext cx="3519170" cy="388296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88632B8-0F6A-44B8-B35B-443C7C84B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78B9852-3472-4BC8-9B9E-60750B20C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2E8E33D-2D8A-4192-8F7A-86546B5B5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62808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82D81B-B55D-48DE-ADA9-6CA9F4B6E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56" y="325824"/>
            <a:ext cx="7141845" cy="118288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3EF22F2-DE35-47D9-94E8-A195B98CD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0356" y="1500205"/>
            <a:ext cx="3502997" cy="735227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530" indent="0">
              <a:buNone/>
              <a:defRPr sz="1358" b="1"/>
            </a:lvl2pPr>
            <a:lvl3pPr marL="621060" indent="0">
              <a:buNone/>
              <a:defRPr sz="1223" b="1"/>
            </a:lvl3pPr>
            <a:lvl4pPr marL="931591" indent="0">
              <a:buNone/>
              <a:defRPr sz="1087" b="1"/>
            </a:lvl4pPr>
            <a:lvl5pPr marL="1242121" indent="0">
              <a:buNone/>
              <a:defRPr sz="1087" b="1"/>
            </a:lvl5pPr>
            <a:lvl6pPr marL="1552651" indent="0">
              <a:buNone/>
              <a:defRPr sz="1087" b="1"/>
            </a:lvl6pPr>
            <a:lvl7pPr marL="1863181" indent="0">
              <a:buNone/>
              <a:defRPr sz="1087" b="1"/>
            </a:lvl7pPr>
            <a:lvl8pPr marL="2173712" indent="0">
              <a:buNone/>
              <a:defRPr sz="1087" b="1"/>
            </a:lvl8pPr>
            <a:lvl9pPr marL="2484242" indent="0">
              <a:buNone/>
              <a:defRPr sz="108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9D09EA0-149C-4F57-B36F-32063B367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356" y="2235432"/>
            <a:ext cx="3502997" cy="32879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BC3C819-BD82-4F27-B2F1-CD79E8D53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91952" y="1500205"/>
            <a:ext cx="3520249" cy="735227"/>
          </a:xfrm>
        </p:spPr>
        <p:txBody>
          <a:bodyPr anchor="b"/>
          <a:lstStyle>
            <a:lvl1pPr marL="0" indent="0">
              <a:buNone/>
              <a:defRPr sz="1630" b="1"/>
            </a:lvl1pPr>
            <a:lvl2pPr marL="310530" indent="0">
              <a:buNone/>
              <a:defRPr sz="1358" b="1"/>
            </a:lvl2pPr>
            <a:lvl3pPr marL="621060" indent="0">
              <a:buNone/>
              <a:defRPr sz="1223" b="1"/>
            </a:lvl3pPr>
            <a:lvl4pPr marL="931591" indent="0">
              <a:buNone/>
              <a:defRPr sz="1087" b="1"/>
            </a:lvl4pPr>
            <a:lvl5pPr marL="1242121" indent="0">
              <a:buNone/>
              <a:defRPr sz="1087" b="1"/>
            </a:lvl5pPr>
            <a:lvl6pPr marL="1552651" indent="0">
              <a:buNone/>
              <a:defRPr sz="1087" b="1"/>
            </a:lvl6pPr>
            <a:lvl7pPr marL="1863181" indent="0">
              <a:buNone/>
              <a:defRPr sz="1087" b="1"/>
            </a:lvl7pPr>
            <a:lvl8pPr marL="2173712" indent="0">
              <a:buNone/>
              <a:defRPr sz="1087" b="1"/>
            </a:lvl8pPr>
            <a:lvl9pPr marL="2484242" indent="0">
              <a:buNone/>
              <a:defRPr sz="108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20FC1F2-C6B3-420E-A760-1B7D41CBD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91952" y="2235432"/>
            <a:ext cx="3520249" cy="32879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DEBEB4C-F1AB-4A9D-B78C-52897834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1F083A7-020E-4D34-86D7-81A6DBBEB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0710969-8633-4FFB-A870-393D675C1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23285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1F12D1-CA1E-45F6-A0EC-DC661ED6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CCD8F2D-8A94-4700-8192-ECA8CBAB0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AA6487B-5F94-4B8F-B2F8-AFB0A5C2B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CDE2A1C-4D5B-423A-84A5-3CDBD193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6634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1BA5424-6203-4AEE-9B4C-77DFFAE8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41ED13C-0B67-44A3-9ED8-47CB8B35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86A6669-B76E-4159-AA6C-DA4412142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6125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9844507-2B8B-49EF-BA4E-4DD83BC54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57" y="407988"/>
            <a:ext cx="2670644" cy="1427956"/>
          </a:xfrm>
        </p:spPr>
        <p:txBody>
          <a:bodyPr anchor="b"/>
          <a:lstStyle>
            <a:lvl1pPr>
              <a:defRPr sz="2173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D673684-F64A-4DE2-AC69-E43619641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0248" y="881140"/>
            <a:ext cx="4191953" cy="4349034"/>
          </a:xfrm>
        </p:spPr>
        <p:txBody>
          <a:bodyPr/>
          <a:lstStyle>
            <a:lvl1pPr>
              <a:defRPr sz="2173"/>
            </a:lvl1pPr>
            <a:lvl2pPr>
              <a:defRPr sz="1902"/>
            </a:lvl2pPr>
            <a:lvl3pPr>
              <a:defRPr sz="1630"/>
            </a:lvl3pPr>
            <a:lvl4pPr>
              <a:defRPr sz="1358"/>
            </a:lvl4pPr>
            <a:lvl5pPr>
              <a:defRPr sz="1358"/>
            </a:lvl5pPr>
            <a:lvl6pPr>
              <a:defRPr sz="1358"/>
            </a:lvl6pPr>
            <a:lvl7pPr>
              <a:defRPr sz="1358"/>
            </a:lvl7pPr>
            <a:lvl8pPr>
              <a:defRPr sz="1358"/>
            </a:lvl8pPr>
            <a:lvl9pPr>
              <a:defRPr sz="135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56B967B-1315-49B7-9ED7-8C7DFF227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0357" y="1835944"/>
            <a:ext cx="2670644" cy="3401313"/>
          </a:xfrm>
        </p:spPr>
        <p:txBody>
          <a:bodyPr/>
          <a:lstStyle>
            <a:lvl1pPr marL="0" indent="0">
              <a:buNone/>
              <a:defRPr sz="1087"/>
            </a:lvl1pPr>
            <a:lvl2pPr marL="310530" indent="0">
              <a:buNone/>
              <a:defRPr sz="951"/>
            </a:lvl2pPr>
            <a:lvl3pPr marL="621060" indent="0">
              <a:buNone/>
              <a:defRPr sz="815"/>
            </a:lvl3pPr>
            <a:lvl4pPr marL="931591" indent="0">
              <a:buNone/>
              <a:defRPr sz="679"/>
            </a:lvl4pPr>
            <a:lvl5pPr marL="1242121" indent="0">
              <a:buNone/>
              <a:defRPr sz="679"/>
            </a:lvl5pPr>
            <a:lvl6pPr marL="1552651" indent="0">
              <a:buNone/>
              <a:defRPr sz="679"/>
            </a:lvl6pPr>
            <a:lvl7pPr marL="1863181" indent="0">
              <a:buNone/>
              <a:defRPr sz="679"/>
            </a:lvl7pPr>
            <a:lvl8pPr marL="2173712" indent="0">
              <a:buNone/>
              <a:defRPr sz="679"/>
            </a:lvl8pPr>
            <a:lvl9pPr marL="2484242" indent="0">
              <a:buNone/>
              <a:defRPr sz="67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C1E967E-2078-4DE9-8A5F-13E290EA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8FC7FBB-3AFA-407F-9C2C-4F9C8A9EE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B7C9F5-0A1D-4505-A915-75C3DC65A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4303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6624E5-E18A-47CD-9BD2-877682CC2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57" y="407988"/>
            <a:ext cx="2670644" cy="1427956"/>
          </a:xfrm>
        </p:spPr>
        <p:txBody>
          <a:bodyPr anchor="b"/>
          <a:lstStyle>
            <a:lvl1pPr>
              <a:defRPr sz="2173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F62CB93-43F0-4F60-A18D-3ED57EC0AC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520248" y="881140"/>
            <a:ext cx="4191953" cy="4349034"/>
          </a:xfrm>
        </p:spPr>
        <p:txBody>
          <a:bodyPr/>
          <a:lstStyle>
            <a:lvl1pPr marL="0" indent="0">
              <a:buNone/>
              <a:defRPr sz="2173"/>
            </a:lvl1pPr>
            <a:lvl2pPr marL="310530" indent="0">
              <a:buNone/>
              <a:defRPr sz="1902"/>
            </a:lvl2pPr>
            <a:lvl3pPr marL="621060" indent="0">
              <a:buNone/>
              <a:defRPr sz="1630"/>
            </a:lvl3pPr>
            <a:lvl4pPr marL="931591" indent="0">
              <a:buNone/>
              <a:defRPr sz="1358"/>
            </a:lvl4pPr>
            <a:lvl5pPr marL="1242121" indent="0">
              <a:buNone/>
              <a:defRPr sz="1358"/>
            </a:lvl5pPr>
            <a:lvl6pPr marL="1552651" indent="0">
              <a:buNone/>
              <a:defRPr sz="1358"/>
            </a:lvl6pPr>
            <a:lvl7pPr marL="1863181" indent="0">
              <a:buNone/>
              <a:defRPr sz="1358"/>
            </a:lvl7pPr>
            <a:lvl8pPr marL="2173712" indent="0">
              <a:buNone/>
              <a:defRPr sz="1358"/>
            </a:lvl8pPr>
            <a:lvl9pPr marL="2484242" indent="0">
              <a:buNone/>
              <a:defRPr sz="1358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D0BED9F-0F90-4B9F-9C37-3E16E8A83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0357" y="1835944"/>
            <a:ext cx="2670644" cy="3401313"/>
          </a:xfrm>
        </p:spPr>
        <p:txBody>
          <a:bodyPr/>
          <a:lstStyle>
            <a:lvl1pPr marL="0" indent="0">
              <a:buNone/>
              <a:defRPr sz="1087"/>
            </a:lvl1pPr>
            <a:lvl2pPr marL="310530" indent="0">
              <a:buNone/>
              <a:defRPr sz="951"/>
            </a:lvl2pPr>
            <a:lvl3pPr marL="621060" indent="0">
              <a:buNone/>
              <a:defRPr sz="815"/>
            </a:lvl3pPr>
            <a:lvl4pPr marL="931591" indent="0">
              <a:buNone/>
              <a:defRPr sz="679"/>
            </a:lvl4pPr>
            <a:lvl5pPr marL="1242121" indent="0">
              <a:buNone/>
              <a:defRPr sz="679"/>
            </a:lvl5pPr>
            <a:lvl6pPr marL="1552651" indent="0">
              <a:buNone/>
              <a:defRPr sz="679"/>
            </a:lvl6pPr>
            <a:lvl7pPr marL="1863181" indent="0">
              <a:buNone/>
              <a:defRPr sz="679"/>
            </a:lvl7pPr>
            <a:lvl8pPr marL="2173712" indent="0">
              <a:buNone/>
              <a:defRPr sz="679"/>
            </a:lvl8pPr>
            <a:lvl9pPr marL="2484242" indent="0">
              <a:buNone/>
              <a:defRPr sz="67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1FA09C8-7EE1-4AD0-B156-B12D1A83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CFC98C1-24FA-4187-ADA5-8DF70DF49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99E1643-E9BB-4303-A831-FEDA4BFE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3669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4B012B-66EC-4BF9-9463-9D31C017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78" y="325824"/>
            <a:ext cx="7141845" cy="1182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85BF09E-D2B1-46BE-90B8-AE0383E1E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278" y="1629117"/>
            <a:ext cx="7141845" cy="388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C64073A-D595-43CF-B707-14C793FFA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9278" y="5672161"/>
            <a:ext cx="1863090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70168-206D-497A-94D1-7CDBCA7DD780}" type="datetimeFigureOut">
              <a:rPr lang="x-none" smtClean="0"/>
              <a:pPr/>
              <a:t>15.01.2019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382B58-6D5E-4FCC-B3E6-DC2CF68DA1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2883" y="5672161"/>
            <a:ext cx="2794635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D93BEDB-125E-47F2-8A90-34E49CC54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48033" y="5672161"/>
            <a:ext cx="1863090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5C618-7025-4580-97BD-093AC61B3BD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00720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21060" rtl="0" eaLnBrk="1" latinLnBrk="0" hangingPunct="1">
        <a:lnSpc>
          <a:spcPct val="90000"/>
        </a:lnSpc>
        <a:spcBef>
          <a:spcPct val="0"/>
        </a:spcBef>
        <a:buNone/>
        <a:defRPr sz="29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265" indent="-155265" algn="l" defTabSz="621060" rtl="0" eaLnBrk="1" latinLnBrk="0" hangingPunct="1">
        <a:lnSpc>
          <a:spcPct val="90000"/>
        </a:lnSpc>
        <a:spcBef>
          <a:spcPts val="679"/>
        </a:spcBef>
        <a:buFont typeface="Arial" panose="020B0604020202020204" pitchFamily="34" charset="0"/>
        <a:buChar char="•"/>
        <a:defRPr sz="1902" kern="1200">
          <a:solidFill>
            <a:schemeClr val="tx1"/>
          </a:solidFill>
          <a:latin typeface="+mn-lt"/>
          <a:ea typeface="+mn-ea"/>
          <a:cs typeface="+mn-cs"/>
        </a:defRPr>
      </a:lvl1pPr>
      <a:lvl2pPr marL="465795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630" kern="1200">
          <a:solidFill>
            <a:schemeClr val="tx1"/>
          </a:solidFill>
          <a:latin typeface="+mn-lt"/>
          <a:ea typeface="+mn-ea"/>
          <a:cs typeface="+mn-cs"/>
        </a:defRPr>
      </a:lvl2pPr>
      <a:lvl3pPr marL="77632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358" kern="1200">
          <a:solidFill>
            <a:schemeClr val="tx1"/>
          </a:solidFill>
          <a:latin typeface="+mn-lt"/>
          <a:ea typeface="+mn-ea"/>
          <a:cs typeface="+mn-cs"/>
        </a:defRPr>
      </a:lvl3pPr>
      <a:lvl4pPr marL="108685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4pPr>
      <a:lvl5pPr marL="139738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5pPr>
      <a:lvl6pPr marL="1707916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6pPr>
      <a:lvl7pPr marL="2018447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7pPr>
      <a:lvl8pPr marL="2328977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8pPr>
      <a:lvl9pPr marL="2639507" indent="-155265" algn="l" defTabSz="621060" rtl="0" eaLnBrk="1" latinLnBrk="0" hangingPunct="1">
        <a:lnSpc>
          <a:spcPct val="90000"/>
        </a:lnSpc>
        <a:spcBef>
          <a:spcPts val="340"/>
        </a:spcBef>
        <a:buFont typeface="Arial" panose="020B0604020202020204" pitchFamily="34" charset="0"/>
        <a:buChar char="•"/>
        <a:defRPr sz="12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1pPr>
      <a:lvl2pPr marL="310530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2pPr>
      <a:lvl3pPr marL="621060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3pPr>
      <a:lvl4pPr marL="93159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4pPr>
      <a:lvl5pPr marL="124212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5pPr>
      <a:lvl6pPr marL="155265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6pPr>
      <a:lvl7pPr marL="1863181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7pPr>
      <a:lvl8pPr marL="2173712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8pPr>
      <a:lvl9pPr marL="2484242" algn="l" defTabSz="621060" rtl="0" eaLnBrk="1" latinLnBrk="0" hangingPunct="1">
        <a:defRPr sz="12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4.png"/><Relationship Id="rId7" Type="http://schemas.openxmlformats.org/officeDocument/2006/relationships/image" Target="../media/image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D45EA154-85BC-4C90-8552-A3E9A9A5087D}"/>
              </a:ext>
            </a:extLst>
          </p:cNvPr>
          <p:cNvSpPr/>
          <p:nvPr/>
        </p:nvSpPr>
        <p:spPr>
          <a:xfrm>
            <a:off x="470263" y="2133703"/>
            <a:ext cx="7350034" cy="17242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0620CF8-4498-448D-BE3D-AA2626BADE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76918" y="835523"/>
            <a:ext cx="3117352" cy="31173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E3BA3C-2D8C-493D-8161-BAB3A2F48470}"/>
              </a:ext>
            </a:extLst>
          </p:cNvPr>
          <p:cNvSpPr txBox="1"/>
          <p:nvPr/>
        </p:nvSpPr>
        <p:spPr>
          <a:xfrm>
            <a:off x="413069" y="4145651"/>
            <a:ext cx="77183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Национальная система маркировки </a:t>
            </a:r>
          </a:p>
          <a:p>
            <a:pPr algn="ctr"/>
            <a:r>
              <a:rPr lang="ru-RU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и прослеживаемости </a:t>
            </a:r>
            <a:r>
              <a:rPr lang="ru-RU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товаров </a:t>
            </a:r>
            <a:endParaRPr lang="x-none" sz="3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876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65B2BA7-0396-402D-B63E-7E92D95D6271}"/>
              </a:ext>
            </a:extLst>
          </p:cNvPr>
          <p:cNvSpPr txBox="1"/>
          <p:nvPr/>
        </p:nvSpPr>
        <p:spPr>
          <a:xfrm>
            <a:off x="290905" y="849847"/>
            <a:ext cx="771962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Легальность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товаров также сможет проверить каждый человек, у которого на смартфоне установлено мобильное приложение </a:t>
            </a:r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7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NAQTY </a:t>
            </a:r>
            <a:r>
              <a:rPr lang="en-US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ÓNIM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. В ближайшее время оно будет доступно в </a:t>
            </a:r>
            <a:r>
              <a:rPr lang="en-US" sz="1700" dirty="0">
                <a:latin typeface="Segoe UI" panose="020B0502040204020203" pitchFamily="34" charset="0"/>
                <a:cs typeface="Segoe UI" panose="020B0502040204020203" pitchFamily="34" charset="0"/>
              </a:rPr>
              <a:t>App Store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и </a:t>
            </a:r>
            <a:r>
              <a:rPr lang="en-US" sz="1700" dirty="0">
                <a:latin typeface="Segoe UI" panose="020B0502040204020203" pitchFamily="34" charset="0"/>
                <a:cs typeface="Segoe UI" panose="020B0502040204020203" pitchFamily="34" charset="0"/>
              </a:rPr>
              <a:t>Google Play. </a:t>
            </a:r>
            <a:endParaRPr lang="ru-RU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Приложение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будет считывать цифровой код </a:t>
            </a:r>
            <a:r>
              <a:rPr lang="en-US" sz="1700" dirty="0">
                <a:latin typeface="Segoe UI" panose="020B0502040204020203" pitchFamily="34" charset="0"/>
                <a:cs typeface="Segoe UI" panose="020B0502040204020203" pitchFamily="34" charset="0"/>
              </a:rPr>
              <a:t>Data Matrix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, нанесенный производителями на упаковку </a:t>
            </a:r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товара,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и моментально выдавать результаты проверки.</a:t>
            </a:r>
          </a:p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Код </a:t>
            </a:r>
            <a:r>
              <a:rPr lang="en-US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Data Matrix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– это электронный паспорт продукта, который даст потребителю возможность узнавать практически все о товаре – место, дату и время производства, срок годности, информацию о производителе товара, дату и место продажи.</a:t>
            </a:r>
          </a:p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Благодаря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криптографическим технологиям цифровой код защищен от подделки и корректировки, а данные о товаре невозможно удалить из системы. </a:t>
            </a:r>
          </a:p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Ежеминутно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на территории Казахстана будут выполняться тысячи мобильных проверок и, благодаря общественному контролю, рынок станет действительно прозрачным</a:t>
            </a:r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765CC91-3985-4F9E-9C41-908E9DD42E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435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65B2BA7-0396-402D-B63E-7E92D95D6271}"/>
              </a:ext>
            </a:extLst>
          </p:cNvPr>
          <p:cNvSpPr txBox="1"/>
          <p:nvPr/>
        </p:nvSpPr>
        <p:spPr>
          <a:xfrm>
            <a:off x="280390" y="1223592"/>
            <a:ext cx="778955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 Национальный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каталог </a:t>
            </a:r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товаров –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важная составляющая системы </a:t>
            </a:r>
            <a:r>
              <a:rPr lang="en-US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NAQTY ÓNIM</a:t>
            </a:r>
            <a:r>
              <a:rPr lang="ru-RU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 Новая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система впервые будет содержать информацию </a:t>
            </a:r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о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всех товарах, реализуемых на рынке, эти данные будут унифицированы, а бесплатный и свободный доступ к ним получат все участники товарооборота.</a:t>
            </a:r>
          </a:p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 Производители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дистрибьюторы, оптовые и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розничные сети не будут нести затраты на управление данными.</a:t>
            </a:r>
          </a:p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 В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отличие от аналогов, каталог будет интегрирован с государственными информационными ресурсами, и содержать информацию о разрешительной и сопроводительной документации, необходимой для продажи отдельных товаров.</a:t>
            </a:r>
          </a:p>
          <a:p>
            <a:pPr algn="just"/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 Каталог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будет работать с государственными классификаторами ТН ВЭД, КП ВЭД и системой </a:t>
            </a:r>
            <a:r>
              <a:rPr lang="en-US" sz="1700" dirty="0">
                <a:latin typeface="Segoe UI" panose="020B0502040204020203" pitchFamily="34" charset="0"/>
                <a:cs typeface="Segoe UI" panose="020B0502040204020203" pitchFamily="34" charset="0"/>
              </a:rPr>
              <a:t>GS1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ru-RU" sz="17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Каталог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сформирует единую базу товарных </a:t>
            </a:r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групп </a:t>
            </a:r>
            <a:r>
              <a:rPr lang="ru-RU" sz="1700" dirty="0">
                <a:latin typeface="Segoe UI" panose="020B0502040204020203" pitchFamily="34" charset="0"/>
                <a:cs typeface="Segoe UI" panose="020B0502040204020203" pitchFamily="34" charset="0"/>
              </a:rPr>
              <a:t>и позволит производителям и импортерам добавлять в нее новые позиции</a:t>
            </a:r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18FE6D7-A623-46AA-AD4D-E9341B78B4E9}"/>
              </a:ext>
            </a:extLst>
          </p:cNvPr>
          <p:cNvSpPr txBox="1"/>
          <p:nvPr/>
        </p:nvSpPr>
        <p:spPr>
          <a:xfrm>
            <a:off x="1921566" y="748404"/>
            <a:ext cx="46482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Национальный каталог товаров</a:t>
            </a:r>
            <a:endParaRPr lang="x-none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5BFDC0D-6DC0-4281-9912-CA7838767A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29758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16A487E-3094-476C-8072-1D48B277DF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7854" y="1938826"/>
            <a:ext cx="240322" cy="23574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D47A12C-40D8-482F-BFE1-39BE815E30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5746508" y="3555991"/>
            <a:ext cx="240322" cy="23574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9213AA7-BC41-4207-8D7A-F97E0B4BA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748797" y="1948734"/>
            <a:ext cx="240322" cy="23574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F091CDA-87BD-462D-A361-03944DBD83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4154891" y="3553702"/>
            <a:ext cx="240322" cy="23574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D5E0B0F-E0BC-4A7D-B593-E3F209FA39B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8015" y="2056698"/>
            <a:ext cx="1608654" cy="161716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81FEE137-03AB-4262-B4CE-8CDB8E8D32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7214" y="1946445"/>
            <a:ext cx="1845290" cy="184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498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F52A7DC5-601B-4843-8704-A75012FE00B6}"/>
              </a:ext>
            </a:extLst>
          </p:cNvPr>
          <p:cNvSpPr/>
          <p:nvPr/>
        </p:nvSpPr>
        <p:spPr>
          <a:xfrm>
            <a:off x="470263" y="1814390"/>
            <a:ext cx="7350034" cy="17242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EF73866-5BB3-4910-B13A-8181115DE05A}"/>
              </a:ext>
            </a:extLst>
          </p:cNvPr>
          <p:cNvSpPr/>
          <p:nvPr/>
        </p:nvSpPr>
        <p:spPr>
          <a:xfrm>
            <a:off x="0" y="928215"/>
            <a:ext cx="8280400" cy="1634010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899" tIns="22949" rIns="45899" bIns="22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x-none" sz="904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75D0121-D1B3-4B28-BA84-003CF0A8B8CA}"/>
              </a:ext>
            </a:extLst>
          </p:cNvPr>
          <p:cNvSpPr txBox="1"/>
          <p:nvPr/>
        </p:nvSpPr>
        <p:spPr>
          <a:xfrm>
            <a:off x="1344113" y="1013552"/>
            <a:ext cx="67254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Создаваемая </a:t>
            </a:r>
            <a:r>
              <a:rPr lang="ru-RU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система маркировки и прослеживаемости </a:t>
            </a: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NAQTY ÓNIM</a:t>
            </a:r>
            <a:r>
              <a:rPr lang="ru-RU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позволяет эффективно</a:t>
            </a: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бороться с контрафактом и контрабандой, защищает легальный бизнес, бренд добросовестного производителя и потребителей  </a:t>
            </a:r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x-none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7E04B90-FF42-4453-AAA4-19EB4D80B0C1}"/>
              </a:ext>
            </a:extLst>
          </p:cNvPr>
          <p:cNvSpPr txBox="1"/>
          <p:nvPr/>
        </p:nvSpPr>
        <p:spPr>
          <a:xfrm>
            <a:off x="280390" y="2687248"/>
            <a:ext cx="77196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algn="just">
              <a:spcAft>
                <a:spcPts val="1200"/>
              </a:spcAft>
            </a:pP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Благодаря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внедрению системы маркировки и прослеживаемости товаров легальный бизнес получит защиту от контрафакта, а его честное имя на рынке будет ограждено от репутационных потерь, связанных с некачественной продукцией, реализуемой под его брендом.</a:t>
            </a:r>
          </a:p>
          <a:p>
            <a:pPr marL="355600" algn="just">
              <a:spcAft>
                <a:spcPts val="1200"/>
              </a:spcAft>
            </a:pP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Цифровая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маркировка позволит бизнесу повысить производительность, совершенствовать логистические схемы, нарастить долю рынка и в конечном счете увеличить выручку: </a:t>
            </a:r>
          </a:p>
          <a:p>
            <a:pPr marL="720725" algn="just"/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За счет снижения доли контрабанды и контрафакта легальные производители увеличат долю рынка и объёмы производства на 5-50% в зависимости от товарной группы. </a:t>
            </a:r>
          </a:p>
          <a:p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5CB1855-7EB7-4A82-97C2-ABB3C2BEC6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2588" y="4818382"/>
            <a:ext cx="265098" cy="266901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F6ABB246-5AE6-442B-BA2F-A6F8A02CF4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2CB55D52-6D18-4473-9F48-E0E882904B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4899" y="1496572"/>
            <a:ext cx="630477" cy="61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128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F52A7DC5-601B-4843-8704-A75012FE00B6}"/>
              </a:ext>
            </a:extLst>
          </p:cNvPr>
          <p:cNvSpPr/>
          <p:nvPr/>
        </p:nvSpPr>
        <p:spPr>
          <a:xfrm>
            <a:off x="470263" y="1814390"/>
            <a:ext cx="7350034" cy="17242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75D0121-D1B3-4B28-BA84-003CF0A8B8CA}"/>
              </a:ext>
            </a:extLst>
          </p:cNvPr>
          <p:cNvSpPr txBox="1"/>
          <p:nvPr/>
        </p:nvSpPr>
        <p:spPr>
          <a:xfrm>
            <a:off x="801189" y="1013552"/>
            <a:ext cx="70191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Создаваемая система маркировки и прослеживаемости </a:t>
            </a: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NAQTY ÓNIM</a:t>
            </a:r>
            <a:r>
              <a:rPr lang="ru-RU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позволяет эффективно</a:t>
            </a: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бороться с контрафактом и контрабандой, защищает легальный бизнес, бренд добросовестного производителя и потребителей  </a:t>
            </a: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x-none" sz="2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7E04B90-FF42-4453-AAA4-19EB4D80B0C1}"/>
              </a:ext>
            </a:extLst>
          </p:cNvPr>
          <p:cNvSpPr txBox="1"/>
          <p:nvPr/>
        </p:nvSpPr>
        <p:spPr>
          <a:xfrm>
            <a:off x="169737" y="795278"/>
            <a:ext cx="77196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algn="just"/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Бизнес сможет перевести производство на работу по принципу </a:t>
            </a:r>
            <a:r>
              <a:rPr lang="en-US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Just-in-Time</a:t>
            </a:r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 Получая в режиме онлайн данные о движении продукции, он будет оптимально планировать производство, снижать запасы и повышать оборачиваемость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продукции</a:t>
            </a:r>
          </a:p>
          <a:p>
            <a:pPr marL="720725" algn="just"/>
            <a:endParaRPr lang="ru-R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20725" algn="just"/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Бизнес сможет существенно экономить на логистике: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при внедрении полного прослеживания получение производителем или логистической компанией актуального статистического материала о географии, интенсивности, сезонности продаж позволит перестроить логистические схемы, оптимизировать поставки и складские запасы </a:t>
            </a:r>
            <a:endParaRPr lang="ru-RU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20725" algn="just"/>
            <a:endParaRPr lang="ru-R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20725" algn="just"/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Бизнес наладит учет.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Сейчас многие предприниматели не имеют собственных данных об остатках и кодах товаров на складах и в магазинах. Автоматизация поможет предпринимателям навести порядок в своем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учете</a:t>
            </a:r>
          </a:p>
          <a:p>
            <a:pPr marL="720725" algn="just"/>
            <a:endParaRPr lang="ru-R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20725" algn="just"/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Бизнес перейдет на сервисы электронного документооборота </a:t>
            </a:r>
            <a:r>
              <a:rPr lang="en-US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NAQTY ÓNIM</a:t>
            </a:r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Сервисы ЭДО значительно сократят объем бумажных документов, снизят издержки бизнеса и повысят производительность труда</a:t>
            </a:r>
          </a:p>
          <a:p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AE68DD9-3742-488B-93DA-1C408C123F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514" y="896507"/>
            <a:ext cx="265098" cy="26690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471EED6F-6590-41BE-AC05-262557D1E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514" y="2106536"/>
            <a:ext cx="265098" cy="26690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D9BCF82F-D431-4736-9C60-4813A7E095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514" y="3568468"/>
            <a:ext cx="265098" cy="266901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03FAEA08-5B8E-4CC3-8AEA-B595D85E8B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514" y="4784955"/>
            <a:ext cx="265098" cy="26690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59F13872-5DDE-4A50-BE6D-2609043FE5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222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9FB33AEE-6814-49E9-BB64-D622BFE6D011}"/>
              </a:ext>
            </a:extLst>
          </p:cNvPr>
          <p:cNvSpPr/>
          <p:nvPr/>
        </p:nvSpPr>
        <p:spPr>
          <a:xfrm>
            <a:off x="296708" y="792062"/>
            <a:ext cx="7734300" cy="2636938"/>
          </a:xfrm>
          <a:prstGeom prst="round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ru-RU" sz="17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Национальная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система маркировки и прослеживаемости присваивает каждому товару уникальный код </a:t>
            </a: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Data Matrix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, чтобы производитель или импортер разместил его на упаковке товара. </a:t>
            </a:r>
          </a:p>
          <a:p>
            <a:pPr algn="just">
              <a:spcAft>
                <a:spcPts val="600"/>
              </a:spcAft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Цифровой </a:t>
            </a:r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код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 – это защищенный криптографией паспорт товара, который невозможно потерять или подделать. Он позволяет проследить весь путь товара на каждом этапе – от завода до потребителя. Система маркировки фиксирует переход товара по всей логистической цепи, включая проверку кода в магазине при размещении товара на полке и на онлайн-кассе во время продажи, что исключает возможность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реализации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подделки.</a:t>
            </a:r>
            <a:endParaRPr lang="x-none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7654765-C27A-400D-9652-A0925890CF1E}"/>
              </a:ext>
            </a:extLst>
          </p:cNvPr>
          <p:cNvSpPr txBox="1"/>
          <p:nvPr/>
        </p:nvSpPr>
        <p:spPr>
          <a:xfrm>
            <a:off x="1373152" y="260225"/>
            <a:ext cx="51504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Как работает система </a:t>
            </a:r>
            <a:r>
              <a:rPr lang="en-US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NAQTY ÓNIM </a:t>
            </a:r>
            <a:endParaRPr lang="x-none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7C2CF11-CF58-4A4B-84BA-4B3CFECA9C4B}"/>
              </a:ext>
            </a:extLst>
          </p:cNvPr>
          <p:cNvSpPr txBox="1"/>
          <p:nvPr/>
        </p:nvSpPr>
        <p:spPr>
          <a:xfrm>
            <a:off x="477154" y="4977096"/>
            <a:ext cx="12282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Производитель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наносит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цифровой код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на товар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BCA0036-6263-484C-A8FB-EACF01B80D72}"/>
              </a:ext>
            </a:extLst>
          </p:cNvPr>
          <p:cNvSpPr txBox="1"/>
          <p:nvPr/>
        </p:nvSpPr>
        <p:spPr>
          <a:xfrm>
            <a:off x="955721" y="3553478"/>
            <a:ext cx="260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AD5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x-none" sz="1600" b="1" dirty="0">
              <a:solidFill>
                <a:srgbClr val="00AD5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6E9735E-A02A-48E1-A400-35981A191B05}"/>
              </a:ext>
            </a:extLst>
          </p:cNvPr>
          <p:cNvSpPr txBox="1"/>
          <p:nvPr/>
        </p:nvSpPr>
        <p:spPr>
          <a:xfrm>
            <a:off x="3288741" y="4977098"/>
            <a:ext cx="15792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В магазине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сканируют код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товара и размещают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его на полке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D6DCDE2-1A8A-4634-BD5E-9A50FBA09971}"/>
              </a:ext>
            </a:extLst>
          </p:cNvPr>
          <p:cNvSpPr txBox="1"/>
          <p:nvPr/>
        </p:nvSpPr>
        <p:spPr>
          <a:xfrm>
            <a:off x="5058272" y="4977097"/>
            <a:ext cx="15424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Товар продали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на кассе – в системе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«код вышел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из оборота»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6632E9F-9A40-414E-8600-63EC6CC36277}"/>
              </a:ext>
            </a:extLst>
          </p:cNvPr>
          <p:cNvSpPr txBox="1"/>
          <p:nvPr/>
        </p:nvSpPr>
        <p:spPr>
          <a:xfrm>
            <a:off x="6854629" y="4977099"/>
            <a:ext cx="10919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Вся правда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о товаре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в мобильном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приложении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A5737C1E-CCB3-459C-B97C-A7091BE97F54}"/>
              </a:ext>
            </a:extLst>
          </p:cNvPr>
          <p:cNvSpPr txBox="1"/>
          <p:nvPr/>
        </p:nvSpPr>
        <p:spPr>
          <a:xfrm>
            <a:off x="2460671" y="3553478"/>
            <a:ext cx="260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AD5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x-none" sz="1600" b="1" dirty="0">
              <a:solidFill>
                <a:srgbClr val="00AD5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D34117DC-02A1-491E-A53C-5AD57479B6F6}"/>
              </a:ext>
            </a:extLst>
          </p:cNvPr>
          <p:cNvSpPr txBox="1"/>
          <p:nvPr/>
        </p:nvSpPr>
        <p:spPr>
          <a:xfrm>
            <a:off x="1943992" y="5000112"/>
            <a:ext cx="131318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Весь путь товара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фиксируется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на каждом этапе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1BC446F1-6A21-4BFC-BF79-7D808D7214A5}"/>
              </a:ext>
            </a:extLst>
          </p:cNvPr>
          <p:cNvSpPr txBox="1"/>
          <p:nvPr/>
        </p:nvSpPr>
        <p:spPr>
          <a:xfrm>
            <a:off x="3948376" y="3553478"/>
            <a:ext cx="260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AD5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x-none" sz="1600" b="1" dirty="0">
              <a:solidFill>
                <a:srgbClr val="00AD5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60A0B923-0A77-4691-8F82-031E51ECC88F}"/>
              </a:ext>
            </a:extLst>
          </p:cNvPr>
          <p:cNvSpPr txBox="1"/>
          <p:nvPr/>
        </p:nvSpPr>
        <p:spPr>
          <a:xfrm>
            <a:off x="5642597" y="3553478"/>
            <a:ext cx="260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AD5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endParaRPr lang="x-none" sz="1600" b="1" dirty="0">
              <a:solidFill>
                <a:srgbClr val="00AD5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70380B68-ABA7-4DC3-AAB7-424B01D349E9}"/>
              </a:ext>
            </a:extLst>
          </p:cNvPr>
          <p:cNvSpPr txBox="1"/>
          <p:nvPr/>
        </p:nvSpPr>
        <p:spPr>
          <a:xfrm>
            <a:off x="7178623" y="3550877"/>
            <a:ext cx="260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AD5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x-none" sz="1600" b="1" dirty="0">
              <a:solidFill>
                <a:srgbClr val="00AD5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3" name="Рисунок 42">
            <a:extLst>
              <a:ext uri="{FF2B5EF4-FFF2-40B4-BE49-F238E27FC236}">
                <a16:creationId xmlns:a16="http://schemas.microsoft.com/office/drawing/2014/main" xmlns="" id="{5F1A62BB-AB7D-44DA-AA6A-08100F113C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246" y="3933435"/>
            <a:ext cx="1019430" cy="962199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748B1DEF-8D1D-488A-82D2-398AE75A47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7781" y="3920701"/>
            <a:ext cx="950001" cy="943042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AF5336C0-9C29-41F9-9569-950C3EB9C1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86498" y="3967287"/>
            <a:ext cx="971427" cy="918631"/>
          </a:xfrm>
          <a:prstGeom prst="rect">
            <a:avLst/>
          </a:prstGeom>
        </p:spPr>
      </p:pic>
      <p:pic>
        <p:nvPicPr>
          <p:cNvPr id="46" name="Рисунок 45">
            <a:extLst>
              <a:ext uri="{FF2B5EF4-FFF2-40B4-BE49-F238E27FC236}">
                <a16:creationId xmlns:a16="http://schemas.microsoft.com/office/drawing/2014/main" xmlns="" id="{169598FC-342F-4770-BFFF-157CD988760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0289" y="3940097"/>
            <a:ext cx="951636" cy="923646"/>
          </a:xfrm>
          <a:prstGeom prst="rect">
            <a:avLst/>
          </a:prstGeom>
        </p:spPr>
      </p:pic>
      <p:pic>
        <p:nvPicPr>
          <p:cNvPr id="47" name="Рисунок 46">
            <a:extLst>
              <a:ext uri="{FF2B5EF4-FFF2-40B4-BE49-F238E27FC236}">
                <a16:creationId xmlns:a16="http://schemas.microsoft.com/office/drawing/2014/main" xmlns="" id="{463A04B1-F4B2-4E89-8015-2E88971E81F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1529" y="3936182"/>
            <a:ext cx="964246" cy="927562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B9ED0BF3-BF90-4E73-AA4F-8FD491736E4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661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BB4A59D-9AC4-41AE-8543-7D01B55F6270}"/>
              </a:ext>
            </a:extLst>
          </p:cNvPr>
          <p:cNvSpPr/>
          <p:nvPr/>
        </p:nvSpPr>
        <p:spPr>
          <a:xfrm>
            <a:off x="1" y="2988566"/>
            <a:ext cx="2656113" cy="2701335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899" tIns="22949" rIns="45899" bIns="22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61950">
              <a:spcAft>
                <a:spcPts val="600"/>
              </a:spcAft>
            </a:pP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Приобретение только</a:t>
            </a:r>
            <a:b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легального и качественного</a:t>
            </a:r>
            <a:b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товара</a:t>
            </a:r>
          </a:p>
          <a:p>
            <a:pPr marL="361950">
              <a:spcAft>
                <a:spcPts val="600"/>
              </a:spcAft>
            </a:pP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Защита жизни и здоровья</a:t>
            </a:r>
          </a:p>
          <a:p>
            <a:pPr marL="361950">
              <a:spcAft>
                <a:spcPts val="600"/>
              </a:spcAft>
            </a:pP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Использование</a:t>
            </a:r>
            <a:b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эффективного инструмента</a:t>
            </a:r>
            <a:b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общественного контроля</a:t>
            </a:r>
          </a:p>
          <a:p>
            <a:pPr marL="361950">
              <a:spcAft>
                <a:spcPts val="600"/>
              </a:spcAft>
            </a:pP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Повышение уровня жизни</a:t>
            </a:r>
            <a:b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 счет использования</a:t>
            </a:r>
            <a:b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только легальных товаров </a:t>
            </a:r>
            <a:b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x-none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56E26BB-FC8C-4F95-ABC0-175D4D8BC0B6}"/>
              </a:ext>
            </a:extLst>
          </p:cNvPr>
          <p:cNvSpPr/>
          <p:nvPr/>
        </p:nvSpPr>
        <p:spPr>
          <a:xfrm>
            <a:off x="5512527" y="2991740"/>
            <a:ext cx="2767873" cy="2694985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899" tIns="22949" rIns="45899" bIns="22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49263">
              <a:spcAft>
                <a:spcPts val="600"/>
              </a:spcAft>
            </a:pP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Повышение прозрачности рынков</a:t>
            </a:r>
          </a:p>
          <a:p>
            <a:pPr marL="449263">
              <a:spcAft>
                <a:spcPts val="600"/>
              </a:spcAft>
            </a:pP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Снижение доли фальсифицированной и контрафактной продукции</a:t>
            </a:r>
          </a:p>
          <a:p>
            <a:pPr marL="449263">
              <a:spcAft>
                <a:spcPts val="600"/>
              </a:spcAft>
            </a:pP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Повышение эффективности контроля</a:t>
            </a:r>
          </a:p>
          <a:p>
            <a:pPr marL="449263">
              <a:spcAft>
                <a:spcPts val="600"/>
              </a:spcAft>
            </a:pP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Рост собираемости налогов и таможенных платежей</a:t>
            </a:r>
          </a:p>
          <a:p>
            <a:pPr marL="449263">
              <a:spcAft>
                <a:spcPts val="600"/>
              </a:spcAft>
            </a:pPr>
            <a:r>
              <a:rPr lang="ru-RU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Повышение производительности труда</a:t>
            </a:r>
            <a:endParaRPr lang="x-none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36999EA-2E5B-409E-98EB-85A171131D99}"/>
              </a:ext>
            </a:extLst>
          </p:cNvPr>
          <p:cNvSpPr/>
          <p:nvPr/>
        </p:nvSpPr>
        <p:spPr>
          <a:xfrm>
            <a:off x="2595154" y="2988121"/>
            <a:ext cx="2917372" cy="2688635"/>
          </a:xfrm>
          <a:prstGeom prst="rect">
            <a:avLst/>
          </a:prstGeom>
          <a:solidFill>
            <a:schemeClr val="bg1"/>
          </a:solidFill>
          <a:ln>
            <a:solidFill>
              <a:srgbClr val="00AD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899" tIns="22949" rIns="45899" bIns="229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55600">
              <a:spcAft>
                <a:spcPts val="600"/>
              </a:spcAft>
            </a:pPr>
            <a:endParaRPr lang="x-none" sz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186B765-9759-4B92-B87E-BB542718D8D1}"/>
              </a:ext>
            </a:extLst>
          </p:cNvPr>
          <p:cNvSpPr txBox="1"/>
          <p:nvPr/>
        </p:nvSpPr>
        <p:spPr>
          <a:xfrm>
            <a:off x="429986" y="2607525"/>
            <a:ext cx="1486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Потребитель</a:t>
            </a:r>
            <a:endParaRPr lang="x-none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B37F4BF-6807-4D27-B3C0-303444CC1D94}"/>
              </a:ext>
            </a:extLst>
          </p:cNvPr>
          <p:cNvSpPr txBox="1"/>
          <p:nvPr/>
        </p:nvSpPr>
        <p:spPr>
          <a:xfrm>
            <a:off x="3510376" y="2607525"/>
            <a:ext cx="877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Бизнес</a:t>
            </a:r>
            <a:endParaRPr lang="x-none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C71093A-C172-459B-B5FE-6EA5DC39BF27}"/>
              </a:ext>
            </a:extLst>
          </p:cNvPr>
          <p:cNvSpPr txBox="1"/>
          <p:nvPr/>
        </p:nvSpPr>
        <p:spPr>
          <a:xfrm>
            <a:off x="6226800" y="2607525"/>
            <a:ext cx="1396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Государство</a:t>
            </a:r>
            <a:endParaRPr lang="x-none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9FB33AEE-6814-49E9-BB64-D622BFE6D011}"/>
              </a:ext>
            </a:extLst>
          </p:cNvPr>
          <p:cNvSpPr/>
          <p:nvPr/>
        </p:nvSpPr>
        <p:spPr>
          <a:xfrm>
            <a:off x="391886" y="833574"/>
            <a:ext cx="7498080" cy="1123405"/>
          </a:xfrm>
          <a:prstGeom prst="round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latin typeface="Segoe UI" panose="020B0502040204020203" pitchFamily="34" charset="0"/>
                <a:cs typeface="Segoe UI" panose="020B0502040204020203" pitchFamily="34" charset="0"/>
              </a:rPr>
              <a:t>Национальная система предоставит каждому покупателю возможность не только проверять происхождение товара на полке в магазине, но и сообщать о выявленных нарушениях</a:t>
            </a:r>
            <a:endParaRPr lang="x-non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7654765-C27A-400D-9652-A0925890CF1E}"/>
              </a:ext>
            </a:extLst>
          </p:cNvPr>
          <p:cNvSpPr txBox="1"/>
          <p:nvPr/>
        </p:nvSpPr>
        <p:spPr>
          <a:xfrm>
            <a:off x="1460462" y="2083141"/>
            <a:ext cx="54040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Бенефициары системы</a:t>
            </a:r>
            <a:r>
              <a:rPr lang="en-US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 NAQTY ÓNIM </a:t>
            </a:r>
            <a:endParaRPr lang="x-none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802BBDD6-2425-4549-B896-61B603CB92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256" y="3229931"/>
            <a:ext cx="214662" cy="21063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C38D157D-F168-4D79-9E4D-F53552FEE9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258" y="3826363"/>
            <a:ext cx="214660" cy="210629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5941E6C1-C3DD-4D1A-BA2E-E55AE1F8F1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092" y="4121809"/>
            <a:ext cx="214660" cy="210629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D56A4FFD-2FDA-4994-9BC0-66C2A6DC58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092" y="4734379"/>
            <a:ext cx="214660" cy="21062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B1362E9-3C33-4BE7-890D-C2DA9E400DCE}"/>
              </a:ext>
            </a:extLst>
          </p:cNvPr>
          <p:cNvSpPr txBox="1"/>
          <p:nvPr/>
        </p:nvSpPr>
        <p:spPr>
          <a:xfrm>
            <a:off x="2603320" y="3159547"/>
            <a:ext cx="29092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>
              <a:spcAft>
                <a:spcPts val="600"/>
              </a:spcAft>
            </a:pPr>
            <a:r>
              <a:rPr lang="ru-RU" sz="1200" dirty="0">
                <a:latin typeface="Segoe UI" panose="020B0502040204020203" pitchFamily="34" charset="0"/>
                <a:cs typeface="Segoe UI" panose="020B0502040204020203" pitchFamily="34" charset="0"/>
              </a:rPr>
              <a:t>Рост выручки за счет вытеснения нелегальной продукции с рынка</a:t>
            </a:r>
          </a:p>
          <a:p>
            <a:pPr marL="355600">
              <a:spcAft>
                <a:spcPts val="600"/>
              </a:spcAft>
            </a:pPr>
            <a:r>
              <a:rPr lang="ru-RU" sz="1200" dirty="0">
                <a:latin typeface="Segoe UI" panose="020B0502040204020203" pitchFamily="34" charset="0"/>
                <a:cs typeface="Segoe UI" panose="020B0502040204020203" pitchFamily="34" charset="0"/>
              </a:rPr>
              <a:t>Равные условия конкуренции</a:t>
            </a:r>
          </a:p>
          <a:p>
            <a:pPr marL="355600">
              <a:spcAft>
                <a:spcPts val="600"/>
              </a:spcAft>
            </a:pPr>
            <a:r>
              <a:rPr lang="ru-RU" sz="1200" dirty="0">
                <a:latin typeface="Segoe UI" panose="020B0502040204020203" pitchFamily="34" charset="0"/>
                <a:cs typeface="Segoe UI" panose="020B0502040204020203" pitchFamily="34" charset="0"/>
              </a:rPr>
              <a:t>Оптимизация процессов и снижение издержек</a:t>
            </a:r>
          </a:p>
          <a:p>
            <a:pPr marL="355600">
              <a:spcAft>
                <a:spcPts val="600"/>
              </a:spcAft>
            </a:pPr>
            <a:r>
              <a:rPr lang="ru-RU" sz="1200" dirty="0">
                <a:latin typeface="Segoe UI" panose="020B0502040204020203" pitchFamily="34" charset="0"/>
                <a:cs typeface="Segoe UI" panose="020B0502040204020203" pitchFamily="34" charset="0"/>
              </a:rPr>
              <a:t>Повышение качества бизнес-аналитики на основе данных системы</a:t>
            </a:r>
          </a:p>
          <a:p>
            <a:pPr marL="355600">
              <a:spcAft>
                <a:spcPts val="600"/>
              </a:spcAft>
            </a:pPr>
            <a:r>
              <a:rPr lang="ru-RU" sz="1200" dirty="0">
                <a:latin typeface="Segoe UI" panose="020B0502040204020203" pitchFamily="34" charset="0"/>
                <a:cs typeface="Segoe UI" panose="020B0502040204020203" pitchFamily="34" charset="0"/>
              </a:rPr>
              <a:t>Защита бренда добросовестного производителя</a:t>
            </a:r>
            <a:endParaRPr lang="x-none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1749CC0C-82D1-465A-94D0-36A33046B1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7893" y="3221840"/>
            <a:ext cx="209207" cy="21063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29FF35D6-89DC-40BF-97E2-48256251D8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2273" y="3646213"/>
            <a:ext cx="209207" cy="21063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02BB6DB5-918D-4F84-BC4D-51CBD0F55A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2273" y="3965271"/>
            <a:ext cx="209207" cy="210630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22026CE2-21EB-4C0E-8077-ADB127A4A8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2273" y="4366735"/>
            <a:ext cx="209207" cy="21063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FFE84221-0CAE-44DC-9801-4B051A5755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2273" y="5003266"/>
            <a:ext cx="209207" cy="210630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5A31815D-065B-4449-AFDF-AA26704FB9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6181" y="3214483"/>
            <a:ext cx="214662" cy="21063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xmlns="" id="{7B41B9A2-D8C3-406E-9E87-16964118DA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0561" y="3646213"/>
            <a:ext cx="214662" cy="210630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9FD367A-7F42-45B5-9109-D1C691F000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0561" y="4277783"/>
            <a:ext cx="214662" cy="21063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F2C26F19-0CD3-4D75-B232-A35CFBAFAF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0561" y="4730933"/>
            <a:ext cx="214662" cy="210630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A191A5BD-AFC5-4A7F-BC7F-BCBCFA8EFF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0561" y="5184083"/>
            <a:ext cx="214662" cy="210630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99E3FFBE-515F-4C13-962A-9DB8C788BD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224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9FB33AEE-6814-49E9-BB64-D622BFE6D011}"/>
              </a:ext>
            </a:extLst>
          </p:cNvPr>
          <p:cNvSpPr/>
          <p:nvPr/>
        </p:nvSpPr>
        <p:spPr>
          <a:xfrm>
            <a:off x="296293" y="839359"/>
            <a:ext cx="7773252" cy="1206048"/>
          </a:xfrm>
          <a:prstGeom prst="round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Размещение </a:t>
            </a:r>
            <a:r>
              <a:rPr lang="en-US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Data Matrix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кода на упаковке товара позволяет эффективно бороться с контрафактом и контрабандой, защищает бренд добросовестного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производителя, защищает легальный бизнес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и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потребителей товаров, позволяет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государству повысить собираемость налогов </a:t>
            </a:r>
            <a:endParaRPr lang="x-none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7654765-C27A-400D-9652-A0925890CF1E}"/>
              </a:ext>
            </a:extLst>
          </p:cNvPr>
          <p:cNvSpPr txBox="1"/>
          <p:nvPr/>
        </p:nvSpPr>
        <p:spPr>
          <a:xfrm>
            <a:off x="1209005" y="283107"/>
            <a:ext cx="56773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Цифровой код – гарантия подлинности</a:t>
            </a:r>
            <a:endParaRPr lang="x-none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A252CC3-CD51-4E61-B798-FDFAC1FD4189}"/>
              </a:ext>
            </a:extLst>
          </p:cNvPr>
          <p:cNvSpPr/>
          <p:nvPr/>
        </p:nvSpPr>
        <p:spPr>
          <a:xfrm>
            <a:off x="2231929" y="2327050"/>
            <a:ext cx="3631474" cy="496388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Segoe UI" panose="020B0502040204020203" pitchFamily="34" charset="0"/>
                <a:cs typeface="Segoe UI" panose="020B0502040204020203" pitchFamily="34" charset="0"/>
              </a:rPr>
              <a:t>Защита маркировки от завода до потребителя с помощью криптографии</a:t>
            </a:r>
            <a:endParaRPr lang="x-none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517CFF7-5A9A-4FE1-8A41-0A2CDDF684D5}"/>
              </a:ext>
            </a:extLst>
          </p:cNvPr>
          <p:cNvSpPr txBox="1"/>
          <p:nvPr/>
        </p:nvSpPr>
        <p:spPr>
          <a:xfrm>
            <a:off x="331148" y="2900436"/>
            <a:ext cx="195277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Цифровой код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маркировки уникален,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неповторим, </a:t>
            </a:r>
            <a:r>
              <a:rPr lang="ru-RU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непохищаем</a:t>
            </a:r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легко нанести на любую </a:t>
            </a:r>
            <a:endParaRPr lang="en-US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упаковку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65B2BA7-0396-402D-B63E-7E92D95D6271}"/>
              </a:ext>
            </a:extLst>
          </p:cNvPr>
          <p:cNvSpPr txBox="1"/>
          <p:nvPr/>
        </p:nvSpPr>
        <p:spPr>
          <a:xfrm>
            <a:off x="1009461" y="3734622"/>
            <a:ext cx="65615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Криптография = безопасность информации</a:t>
            </a:r>
            <a:endParaRPr lang="x-none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41B17E8C-CCFA-4240-9F85-B2664F6E6DB3}"/>
              </a:ext>
            </a:extLst>
          </p:cNvPr>
          <p:cNvCxnSpPr/>
          <p:nvPr/>
        </p:nvCxnSpPr>
        <p:spPr>
          <a:xfrm>
            <a:off x="1053285" y="4188175"/>
            <a:ext cx="6132324" cy="0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048EDD8F-3613-44B7-A2D0-9BF23D7473DA}"/>
              </a:ext>
            </a:extLst>
          </p:cNvPr>
          <p:cNvCxnSpPr>
            <a:cxnSpLocks/>
          </p:cNvCxnSpPr>
          <p:nvPr/>
        </p:nvCxnSpPr>
        <p:spPr>
          <a:xfrm flipV="1">
            <a:off x="1042516" y="4194350"/>
            <a:ext cx="0" cy="453656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1D909800-FDFA-4458-82C8-581B81164CB3}"/>
              </a:ext>
            </a:extLst>
          </p:cNvPr>
          <p:cNvCxnSpPr>
            <a:cxnSpLocks/>
            <a:stCxn id="50" idx="0"/>
            <a:endCxn id="17" idx="2"/>
          </p:cNvCxnSpPr>
          <p:nvPr/>
        </p:nvCxnSpPr>
        <p:spPr>
          <a:xfrm flipV="1">
            <a:off x="4290255" y="4165509"/>
            <a:ext cx="0" cy="452953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F351C31C-B535-46F2-915E-19F04187287C}"/>
              </a:ext>
            </a:extLst>
          </p:cNvPr>
          <p:cNvCxnSpPr>
            <a:cxnSpLocks/>
          </p:cNvCxnSpPr>
          <p:nvPr/>
        </p:nvCxnSpPr>
        <p:spPr>
          <a:xfrm flipV="1">
            <a:off x="7174840" y="4194350"/>
            <a:ext cx="0" cy="453656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>
            <a:extLst>
              <a:ext uri="{FF2B5EF4-FFF2-40B4-BE49-F238E27FC236}">
                <a16:creationId xmlns:a16="http://schemas.microsoft.com/office/drawing/2014/main" xmlns="" id="{295D1BD2-7BAF-428A-921D-650360EBF6D4}"/>
              </a:ext>
            </a:extLst>
          </p:cNvPr>
          <p:cNvSpPr/>
          <p:nvPr/>
        </p:nvSpPr>
        <p:spPr>
          <a:xfrm>
            <a:off x="1548128" y="2521033"/>
            <a:ext cx="72000" cy="720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xmlns="" id="{79D1BEDC-4542-4567-9279-C17887D1E13E}"/>
              </a:ext>
            </a:extLst>
          </p:cNvPr>
          <p:cNvSpPr/>
          <p:nvPr/>
        </p:nvSpPr>
        <p:spPr>
          <a:xfrm>
            <a:off x="2032512" y="2522938"/>
            <a:ext cx="72000" cy="720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xmlns="" id="{42C12C39-326A-4E21-BD31-8498A89FE669}"/>
              </a:ext>
            </a:extLst>
          </p:cNvPr>
          <p:cNvSpPr/>
          <p:nvPr/>
        </p:nvSpPr>
        <p:spPr>
          <a:xfrm>
            <a:off x="1675049" y="2530907"/>
            <a:ext cx="54000" cy="540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xmlns="" id="{C24220DC-49F5-40E1-9A95-FADC3724D58B}"/>
              </a:ext>
            </a:extLst>
          </p:cNvPr>
          <p:cNvSpPr/>
          <p:nvPr/>
        </p:nvSpPr>
        <p:spPr>
          <a:xfrm>
            <a:off x="1902736" y="2531542"/>
            <a:ext cx="54000" cy="540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C4B85408-8E5B-4192-A848-136B948EC1EB}"/>
              </a:ext>
            </a:extLst>
          </p:cNvPr>
          <p:cNvSpPr/>
          <p:nvPr/>
        </p:nvSpPr>
        <p:spPr>
          <a:xfrm>
            <a:off x="1789527" y="2535766"/>
            <a:ext cx="43200" cy="432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xmlns="" id="{6520C96F-B585-4D06-9E29-F4A43E6E8C17}"/>
              </a:ext>
            </a:extLst>
          </p:cNvPr>
          <p:cNvSpPr/>
          <p:nvPr/>
        </p:nvSpPr>
        <p:spPr>
          <a:xfrm>
            <a:off x="6015734" y="2523065"/>
            <a:ext cx="72000" cy="720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xmlns="" id="{1751C444-08DD-4084-ABAA-04027A9200E1}"/>
              </a:ext>
            </a:extLst>
          </p:cNvPr>
          <p:cNvSpPr/>
          <p:nvPr/>
        </p:nvSpPr>
        <p:spPr>
          <a:xfrm>
            <a:off x="6500118" y="2524970"/>
            <a:ext cx="72000" cy="720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xmlns="" id="{2FE7D6F6-9E8A-434C-A7B8-F1D4194D60FD}"/>
              </a:ext>
            </a:extLst>
          </p:cNvPr>
          <p:cNvSpPr/>
          <p:nvPr/>
        </p:nvSpPr>
        <p:spPr>
          <a:xfrm>
            <a:off x="6142655" y="2532939"/>
            <a:ext cx="54000" cy="540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040F5B0B-2A9E-4927-84A6-54BDB714720D}"/>
              </a:ext>
            </a:extLst>
          </p:cNvPr>
          <p:cNvSpPr/>
          <p:nvPr/>
        </p:nvSpPr>
        <p:spPr>
          <a:xfrm>
            <a:off x="6370342" y="2533574"/>
            <a:ext cx="54000" cy="540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3" name="Овал 42">
            <a:extLst>
              <a:ext uri="{FF2B5EF4-FFF2-40B4-BE49-F238E27FC236}">
                <a16:creationId xmlns:a16="http://schemas.microsoft.com/office/drawing/2014/main" xmlns="" id="{20D55E1B-CBDB-484B-8488-916815251D11}"/>
              </a:ext>
            </a:extLst>
          </p:cNvPr>
          <p:cNvSpPr/>
          <p:nvPr/>
        </p:nvSpPr>
        <p:spPr>
          <a:xfrm>
            <a:off x="6257133" y="2537798"/>
            <a:ext cx="43200" cy="432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D6F6530D-E8A1-4B0D-BD95-FE1E28C55CA1}"/>
              </a:ext>
            </a:extLst>
          </p:cNvPr>
          <p:cNvSpPr txBox="1"/>
          <p:nvPr/>
        </p:nvSpPr>
        <p:spPr>
          <a:xfrm>
            <a:off x="6274980" y="2881810"/>
            <a:ext cx="141737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Единое решение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для всех товарных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групп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85E7D578-3C90-42A7-B8A8-C709E6FC7476}"/>
              </a:ext>
            </a:extLst>
          </p:cNvPr>
          <p:cNvSpPr txBox="1"/>
          <p:nvPr/>
        </p:nvSpPr>
        <p:spPr>
          <a:xfrm>
            <a:off x="279241" y="5302698"/>
            <a:ext cx="178927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Государственный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контроль на всех этапах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движения товара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0B87F843-03F6-442E-85C9-44AA4317C1ED}"/>
              </a:ext>
            </a:extLst>
          </p:cNvPr>
          <p:cNvSpPr txBox="1"/>
          <p:nvPr/>
        </p:nvSpPr>
        <p:spPr>
          <a:xfrm>
            <a:off x="2696179" y="5312601"/>
            <a:ext cx="293862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Общественный контроль  потребителями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до и после покупки через мобильное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приложение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890D8F3B-9214-4E4D-8BD1-A34FDB38D151}"/>
              </a:ext>
            </a:extLst>
          </p:cNvPr>
          <p:cNvSpPr txBox="1"/>
          <p:nvPr/>
        </p:nvSpPr>
        <p:spPr>
          <a:xfrm>
            <a:off x="5882244" y="5312601"/>
            <a:ext cx="220284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Проверка на онлайн-кассе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даже в режиме оффлайн </a:t>
            </a:r>
          </a:p>
          <a:p>
            <a:pPr algn="ctr"/>
            <a:r>
              <a:rPr lang="ru-RU" sz="1100" dirty="0">
                <a:latin typeface="Segoe UI" panose="020B0502040204020203" pitchFamily="34" charset="0"/>
                <a:cs typeface="Segoe UI" panose="020B0502040204020203" pitchFamily="34" charset="0"/>
              </a:rPr>
              <a:t>при выводе товара из оборота</a:t>
            </a:r>
            <a:endParaRPr lang="x-none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8" name="Рисунок 87">
            <a:extLst>
              <a:ext uri="{FF2B5EF4-FFF2-40B4-BE49-F238E27FC236}">
                <a16:creationId xmlns:a16="http://schemas.microsoft.com/office/drawing/2014/main" xmlns="" id="{FD95776B-C251-4AE2-A776-20C80DDF9E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52874" y="3187532"/>
            <a:ext cx="231130" cy="231130"/>
          </a:xfrm>
          <a:prstGeom prst="rect">
            <a:avLst/>
          </a:prstGeom>
          <a:noFill/>
        </p:spPr>
      </p:pic>
      <p:pic>
        <p:nvPicPr>
          <p:cNvPr id="89" name="Рисунок 88">
            <a:extLst>
              <a:ext uri="{FF2B5EF4-FFF2-40B4-BE49-F238E27FC236}">
                <a16:creationId xmlns:a16="http://schemas.microsoft.com/office/drawing/2014/main" xmlns="" id="{A97C0DBD-6350-4328-9B9C-1D8DE3FD0C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0257" y="3186927"/>
            <a:ext cx="231130" cy="231130"/>
          </a:xfrm>
          <a:prstGeom prst="rect">
            <a:avLst/>
          </a:prstGeom>
          <a:noFill/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CB1A73E-B68C-4BCB-8EF8-2DFF72AE55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776" y="2306410"/>
            <a:ext cx="507496" cy="4824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A469F56-EB15-433F-A521-E8C0C1C22E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40959" y="2330050"/>
            <a:ext cx="463959" cy="44698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B4BD5E99-62D3-4EF7-9682-7ED39C24CA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1854" y="3030071"/>
            <a:ext cx="572283" cy="528430"/>
          </a:xfrm>
          <a:prstGeom prst="rect">
            <a:avLst/>
          </a:prstGeom>
        </p:spPr>
      </p:pic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A1D1D91-58DF-4142-8F5A-A54D7C422912}"/>
              </a:ext>
            </a:extLst>
          </p:cNvPr>
          <p:cNvCxnSpPr/>
          <p:nvPr/>
        </p:nvCxnSpPr>
        <p:spPr>
          <a:xfrm>
            <a:off x="2962275" y="3303097"/>
            <a:ext cx="247650" cy="0"/>
          </a:xfrm>
          <a:prstGeom prst="line">
            <a:avLst/>
          </a:prstGeom>
          <a:ln w="19050">
            <a:solidFill>
              <a:srgbClr val="00AD5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xmlns="" id="{89DC885A-ADB7-4B90-9C53-552410405F36}"/>
              </a:ext>
            </a:extLst>
          </p:cNvPr>
          <p:cNvCxnSpPr/>
          <p:nvPr/>
        </p:nvCxnSpPr>
        <p:spPr>
          <a:xfrm>
            <a:off x="3558021" y="3300636"/>
            <a:ext cx="247650" cy="0"/>
          </a:xfrm>
          <a:prstGeom prst="line">
            <a:avLst/>
          </a:prstGeom>
          <a:ln w="19050">
            <a:solidFill>
              <a:srgbClr val="00AD5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Рисунок 23">
            <a:extLst>
              <a:ext uri="{FF2B5EF4-FFF2-40B4-BE49-F238E27FC236}">
                <a16:creationId xmlns:a16="http://schemas.microsoft.com/office/drawing/2014/main" xmlns="" id="{D7323861-E9D7-4D6B-9820-19BAC117AC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64403" y="3048865"/>
            <a:ext cx="517976" cy="495185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8F829794-E3DD-4431-AE4B-AFCE0FBDD8D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84687" y="3047413"/>
            <a:ext cx="557313" cy="491623"/>
          </a:xfrm>
          <a:prstGeom prst="rect">
            <a:avLst/>
          </a:prstGeom>
        </p:spPr>
      </p:pic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xmlns="" id="{E7F70236-F2D1-4A69-87F6-BD4B696A9A4F}"/>
              </a:ext>
            </a:extLst>
          </p:cNvPr>
          <p:cNvCxnSpPr/>
          <p:nvPr/>
        </p:nvCxnSpPr>
        <p:spPr>
          <a:xfrm>
            <a:off x="4426383" y="3300636"/>
            <a:ext cx="247650" cy="0"/>
          </a:xfrm>
          <a:prstGeom prst="line">
            <a:avLst/>
          </a:prstGeom>
          <a:ln w="19050">
            <a:solidFill>
              <a:srgbClr val="00AD5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xmlns="" id="{2447FFFE-9EEB-436B-B119-720A91388E51}"/>
              </a:ext>
            </a:extLst>
          </p:cNvPr>
          <p:cNvCxnSpPr/>
          <p:nvPr/>
        </p:nvCxnSpPr>
        <p:spPr>
          <a:xfrm>
            <a:off x="5028046" y="3300636"/>
            <a:ext cx="247650" cy="0"/>
          </a:xfrm>
          <a:prstGeom prst="line">
            <a:avLst/>
          </a:prstGeom>
          <a:ln w="19050">
            <a:solidFill>
              <a:srgbClr val="00AD5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Рисунок 49">
            <a:extLst>
              <a:ext uri="{FF2B5EF4-FFF2-40B4-BE49-F238E27FC236}">
                <a16:creationId xmlns:a16="http://schemas.microsoft.com/office/drawing/2014/main" xmlns="" id="{BEC0B0D4-70B3-447A-9A40-6C39C6E6F85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79973" y="4618462"/>
            <a:ext cx="620563" cy="642068"/>
          </a:xfrm>
          <a:prstGeom prst="rect">
            <a:avLst/>
          </a:prstGeom>
        </p:spPr>
      </p:pic>
      <p:pic>
        <p:nvPicPr>
          <p:cNvPr id="52" name="Рисунок 51">
            <a:extLst>
              <a:ext uri="{FF2B5EF4-FFF2-40B4-BE49-F238E27FC236}">
                <a16:creationId xmlns:a16="http://schemas.microsoft.com/office/drawing/2014/main" xmlns="" id="{0AF7E16F-285D-43C6-B880-7530205095C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5151" y="4672128"/>
            <a:ext cx="732295" cy="579457"/>
          </a:xfrm>
          <a:prstGeom prst="rect">
            <a:avLst/>
          </a:prstGeom>
        </p:spPr>
      </p:pic>
      <p:pic>
        <p:nvPicPr>
          <p:cNvPr id="54" name="Рисунок 53">
            <a:extLst>
              <a:ext uri="{FF2B5EF4-FFF2-40B4-BE49-F238E27FC236}">
                <a16:creationId xmlns:a16="http://schemas.microsoft.com/office/drawing/2014/main" xmlns="" id="{76727571-25C9-4954-B500-F3DC831F79E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3228" y="4784445"/>
            <a:ext cx="726586" cy="489300"/>
          </a:xfrm>
          <a:prstGeom prst="rect">
            <a:avLst/>
          </a:prstGeom>
        </p:spPr>
      </p:pic>
      <p:pic>
        <p:nvPicPr>
          <p:cNvPr id="91" name="Рисунок 90">
            <a:extLst>
              <a:ext uri="{FF2B5EF4-FFF2-40B4-BE49-F238E27FC236}">
                <a16:creationId xmlns:a16="http://schemas.microsoft.com/office/drawing/2014/main" xmlns="" id="{C4BAD75D-5FB5-4992-A721-BF822A44D02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845" y="4330802"/>
            <a:ext cx="215342" cy="216481"/>
          </a:xfrm>
          <a:prstGeom prst="rect">
            <a:avLst/>
          </a:prstGeom>
        </p:spPr>
      </p:pic>
      <p:pic>
        <p:nvPicPr>
          <p:cNvPr id="96" name="Рисунок 95">
            <a:extLst>
              <a:ext uri="{FF2B5EF4-FFF2-40B4-BE49-F238E27FC236}">
                <a16:creationId xmlns:a16="http://schemas.microsoft.com/office/drawing/2014/main" xmlns="" id="{565EFAC9-644C-471B-AEEA-7070AA3B385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5492" y="4312937"/>
            <a:ext cx="215342" cy="216481"/>
          </a:xfrm>
          <a:prstGeom prst="rect">
            <a:avLst/>
          </a:prstGeom>
        </p:spPr>
      </p:pic>
      <p:pic>
        <p:nvPicPr>
          <p:cNvPr id="97" name="Рисунок 96">
            <a:extLst>
              <a:ext uri="{FF2B5EF4-FFF2-40B4-BE49-F238E27FC236}">
                <a16:creationId xmlns:a16="http://schemas.microsoft.com/office/drawing/2014/main" xmlns="" id="{C45A0F8F-4DFB-4281-B143-0BC907626C5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2575" y="4315946"/>
            <a:ext cx="215342" cy="216481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074F0D31-A565-4E00-9BC4-2542928DB37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5495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9FB33AEE-6814-49E9-BB64-D622BFE6D011}"/>
              </a:ext>
            </a:extLst>
          </p:cNvPr>
          <p:cNvSpPr/>
          <p:nvPr/>
        </p:nvSpPr>
        <p:spPr>
          <a:xfrm>
            <a:off x="324569" y="798739"/>
            <a:ext cx="7648011" cy="1906361"/>
          </a:xfrm>
          <a:prstGeom prst="round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</a:t>
            </a:r>
            <a:r>
              <a:rPr lang="en-US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Data </a:t>
            </a:r>
            <a:r>
              <a:rPr lang="en-US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Matrix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код делится на две части: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Код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идентификации, который определяет позицию товара в системе и едином каталоге товаров, и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Код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проверки или крипто-хвост, который генерирует оператор с использованием технологий криптографии.</a:t>
            </a:r>
          </a:p>
          <a:p>
            <a:pPr algn="just"/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За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счет фиксации движения на каждом этапе, в системе </a:t>
            </a:r>
            <a:r>
              <a:rPr lang="en-US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NAQTY ÓNIM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исключается появление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«двойников»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товара и возможность повторного вывода на рынок товаров, в том числе, с истекшим сроком годности. </a:t>
            </a:r>
            <a:endParaRPr lang="x-none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65B2BA7-0396-402D-B63E-7E92D95D6271}"/>
              </a:ext>
            </a:extLst>
          </p:cNvPr>
          <p:cNvSpPr txBox="1"/>
          <p:nvPr/>
        </p:nvSpPr>
        <p:spPr>
          <a:xfrm>
            <a:off x="710712" y="2705100"/>
            <a:ext cx="6875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Общественный контроль – </a:t>
            </a:r>
            <a:r>
              <a:rPr lang="ru-RU" sz="2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                           главный элемент </a:t>
            </a:r>
            <a:r>
              <a:rPr lang="ru-RU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системы </a:t>
            </a:r>
            <a:r>
              <a:rPr lang="en-US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NAQTY ÓNIM </a:t>
            </a:r>
            <a:endParaRPr lang="x-none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85E7D578-3C90-42A7-B8A8-C709E6FC7476}"/>
              </a:ext>
            </a:extLst>
          </p:cNvPr>
          <p:cNvSpPr txBox="1"/>
          <p:nvPr/>
        </p:nvSpPr>
        <p:spPr>
          <a:xfrm>
            <a:off x="405427" y="4566522"/>
            <a:ext cx="15948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После введения обязательной маркировки выбирайте 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товары </a:t>
            </a:r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с 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кодом </a:t>
            </a:r>
            <a:r>
              <a:rPr lang="en-US" sz="1000" dirty="0">
                <a:latin typeface="Segoe UI" panose="020B0502040204020203" pitchFamily="34" charset="0"/>
                <a:cs typeface="Segoe UI" panose="020B0502040204020203" pitchFamily="34" charset="0"/>
              </a:rPr>
              <a:t>Data Matrix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x-none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D69C52D-621D-4BBF-B011-10668211B347}"/>
              </a:ext>
            </a:extLst>
          </p:cNvPr>
          <p:cNvSpPr/>
          <p:nvPr/>
        </p:nvSpPr>
        <p:spPr>
          <a:xfrm>
            <a:off x="328211" y="4617363"/>
            <a:ext cx="101601" cy="111760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BFE62FF-AEE2-44C7-94E8-DF87822288F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978" y="3474540"/>
            <a:ext cx="7842169" cy="1071395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71D70D5E-B25C-47B0-B4DF-C2BF07271479}"/>
              </a:ext>
            </a:extLst>
          </p:cNvPr>
          <p:cNvSpPr txBox="1"/>
          <p:nvPr/>
        </p:nvSpPr>
        <p:spPr>
          <a:xfrm>
            <a:off x="2286001" y="4575182"/>
            <a:ext cx="1383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Сканируйте </a:t>
            </a:r>
            <a:endParaRPr lang="ru-RU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цифровой код </a:t>
            </a:r>
          </a:p>
          <a:p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для проверки </a:t>
            </a:r>
          </a:p>
          <a:p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Легальности товара</a:t>
            </a:r>
            <a:endParaRPr lang="x-none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xmlns="" id="{E2B1885C-4EDA-4749-A940-2DF7FF46DA44}"/>
              </a:ext>
            </a:extLst>
          </p:cNvPr>
          <p:cNvSpPr/>
          <p:nvPr/>
        </p:nvSpPr>
        <p:spPr>
          <a:xfrm>
            <a:off x="2067484" y="4640871"/>
            <a:ext cx="101601" cy="111760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D362E273-DB96-4257-B23F-6F234F278A9F}"/>
              </a:ext>
            </a:extLst>
          </p:cNvPr>
          <p:cNvSpPr txBox="1"/>
          <p:nvPr/>
        </p:nvSpPr>
        <p:spPr>
          <a:xfrm>
            <a:off x="3721218" y="4588083"/>
            <a:ext cx="165633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Получайте 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всю </a:t>
            </a:r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правду 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о товаре</a:t>
            </a:r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: название, происхождение, производитель, срок годности и 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много другое</a:t>
            </a:r>
            <a:endParaRPr lang="x-none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xmlns="" id="{E6A75652-5FFD-4426-A4B6-4E5CAF139A1C}"/>
              </a:ext>
            </a:extLst>
          </p:cNvPr>
          <p:cNvSpPr/>
          <p:nvPr/>
        </p:nvSpPr>
        <p:spPr>
          <a:xfrm>
            <a:off x="3567802" y="4645220"/>
            <a:ext cx="101601" cy="111760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B11601DB-FFC9-4229-8670-6043E923C6F4}"/>
              </a:ext>
            </a:extLst>
          </p:cNvPr>
          <p:cNvSpPr txBox="1"/>
          <p:nvPr/>
        </p:nvSpPr>
        <p:spPr>
          <a:xfrm>
            <a:off x="5464294" y="4575182"/>
            <a:ext cx="130035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Сообщайте </a:t>
            </a:r>
            <a:endParaRPr lang="ru-RU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о нарушениях </a:t>
            </a:r>
          </a:p>
          <a:p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и отслеживайте </a:t>
            </a:r>
          </a:p>
          <a:p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работу по вашему </a:t>
            </a:r>
          </a:p>
          <a:p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обращению</a:t>
            </a:r>
            <a:endParaRPr lang="x-none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xmlns="" id="{7167D5C8-0D65-427F-AB3B-4D597DD7857A}"/>
              </a:ext>
            </a:extLst>
          </p:cNvPr>
          <p:cNvSpPr/>
          <p:nvPr/>
        </p:nvSpPr>
        <p:spPr>
          <a:xfrm>
            <a:off x="5377552" y="4668080"/>
            <a:ext cx="101601" cy="111760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66454057-8BA0-4735-80A9-260C5013A93A}"/>
              </a:ext>
            </a:extLst>
          </p:cNvPr>
          <p:cNvSpPr txBox="1"/>
          <p:nvPr/>
        </p:nvSpPr>
        <p:spPr>
          <a:xfrm>
            <a:off x="6883519" y="4577999"/>
            <a:ext cx="1089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Покупайте легальные товары и улучшайте качество своей </a:t>
            </a:r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жизни</a:t>
            </a:r>
            <a:endParaRPr lang="x-none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xmlns="" id="{F1018CE0-EA94-485D-8837-C9F2FBCA7C88}"/>
              </a:ext>
            </a:extLst>
          </p:cNvPr>
          <p:cNvSpPr/>
          <p:nvPr/>
        </p:nvSpPr>
        <p:spPr>
          <a:xfrm>
            <a:off x="6806302" y="4683320"/>
            <a:ext cx="101601" cy="111760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33698588-88BF-4123-82E3-DB7FE934C4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7517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17DA9E4E-2EFE-43DB-9D8F-EA68EC716EB6}"/>
              </a:ext>
            </a:extLst>
          </p:cNvPr>
          <p:cNvCxnSpPr>
            <a:cxnSpLocks/>
          </p:cNvCxnSpPr>
          <p:nvPr/>
        </p:nvCxnSpPr>
        <p:spPr>
          <a:xfrm flipV="1">
            <a:off x="1256326" y="3188280"/>
            <a:ext cx="6489860" cy="20871"/>
          </a:xfrm>
          <a:prstGeom prst="line">
            <a:avLst/>
          </a:prstGeom>
          <a:ln w="22225">
            <a:solidFill>
              <a:srgbClr val="00AD5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65B2BA7-0396-402D-B63E-7E92D95D6271}"/>
              </a:ext>
            </a:extLst>
          </p:cNvPr>
          <p:cNvSpPr txBox="1"/>
          <p:nvPr/>
        </p:nvSpPr>
        <p:spPr>
          <a:xfrm>
            <a:off x="392124" y="200038"/>
            <a:ext cx="717892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ru-RU" sz="19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Благодаря </a:t>
            </a:r>
            <a:r>
              <a:rPr lang="ru-RU" sz="1900" b="1" dirty="0">
                <a:latin typeface="Segoe UI" panose="020B0502040204020203" pitchFamily="34" charset="0"/>
                <a:cs typeface="Segoe UI" panose="020B0502040204020203" pitchFamily="34" charset="0"/>
              </a:rPr>
              <a:t>введению </a:t>
            </a:r>
            <a:r>
              <a:rPr lang="ru-RU" sz="19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маркировки стоимость </a:t>
            </a:r>
            <a:r>
              <a:rPr lang="ru-RU" sz="1900" b="1" dirty="0">
                <a:latin typeface="Segoe UI" panose="020B0502040204020203" pitchFamily="34" charset="0"/>
                <a:cs typeface="Segoe UI" panose="020B0502040204020203" pitchFamily="34" charset="0"/>
              </a:rPr>
              <a:t>товаров может </a:t>
            </a:r>
            <a:r>
              <a:rPr lang="ru-RU" sz="19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снизиться минимально </a:t>
            </a:r>
            <a:r>
              <a:rPr lang="ru-RU" sz="1900" b="1" dirty="0">
                <a:latin typeface="Segoe UI" panose="020B0502040204020203" pitchFamily="34" charset="0"/>
                <a:cs typeface="Segoe UI" panose="020B0502040204020203" pitchFamily="34" charset="0"/>
              </a:rPr>
              <a:t>на 10% </a:t>
            </a:r>
            <a:r>
              <a:rPr lang="ru-RU" sz="19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от существующей </a:t>
            </a:r>
            <a:endParaRPr lang="x-none" sz="19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85E7D578-3C90-42A7-B8A8-C709E6FC7476}"/>
              </a:ext>
            </a:extLst>
          </p:cNvPr>
          <p:cNvSpPr txBox="1"/>
          <p:nvPr/>
        </p:nvSpPr>
        <p:spPr>
          <a:xfrm>
            <a:off x="430963" y="997769"/>
            <a:ext cx="2450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Снижение нелегальной продукции</a:t>
            </a:r>
            <a:endParaRPr lang="x-none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71D70D5E-B25C-47B0-B4DF-C2BF07271479}"/>
              </a:ext>
            </a:extLst>
          </p:cNvPr>
          <p:cNvSpPr txBox="1"/>
          <p:nvPr/>
        </p:nvSpPr>
        <p:spPr>
          <a:xfrm>
            <a:off x="426484" y="1760694"/>
            <a:ext cx="24978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Легальный </a:t>
            </a:r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производитель увеличит долю рынка и объёмы производства до 50% благодаря снижению доли нелегальной продукции на рынке. Следовательно, бизнес снизит себестоимость, и цена в среднем сократится на 5-10% от текущей стоимости товаров 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AFB30F5-8989-45B7-9872-26174E6E333C}"/>
              </a:ext>
            </a:extLst>
          </p:cNvPr>
          <p:cNvSpPr/>
          <p:nvPr/>
        </p:nvSpPr>
        <p:spPr>
          <a:xfrm>
            <a:off x="512361" y="1444850"/>
            <a:ext cx="2369255" cy="282979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Снижение цены товара </a:t>
            </a:r>
            <a:r>
              <a:rPr lang="ru-RU" sz="11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</a:t>
            </a:r>
            <a:r>
              <a:rPr lang="ru-RU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5-10%  </a:t>
            </a:r>
            <a:endParaRPr lang="x-none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1EC04EE-2F33-4F96-BE2B-9AEE0F69756A}"/>
              </a:ext>
            </a:extLst>
          </p:cNvPr>
          <p:cNvSpPr txBox="1"/>
          <p:nvPr/>
        </p:nvSpPr>
        <p:spPr>
          <a:xfrm>
            <a:off x="3121715" y="993589"/>
            <a:ext cx="2298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Планирование, запасы, оборачиваемость</a:t>
            </a:r>
            <a:endParaRPr lang="x-none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E96160F3-4FF6-44E4-AF51-58EFE313A17E}"/>
              </a:ext>
            </a:extLst>
          </p:cNvPr>
          <p:cNvSpPr txBox="1"/>
          <p:nvPr/>
        </p:nvSpPr>
        <p:spPr>
          <a:xfrm>
            <a:off x="3057422" y="1760695"/>
            <a:ext cx="2248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Доступность </a:t>
            </a:r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данных об остатках товаров даст бизнесу возможность оптимально планировать производство, снижать запасы и повышать оборачиваемость </a:t>
            </a:r>
            <a:r>
              <a:rPr lang="ru-RU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продуктов. Себестоимость </a:t>
            </a:r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снижается – цена на товар падает на 1-2 %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D91CFB2-5260-49F0-B136-A57F84149D09}"/>
              </a:ext>
            </a:extLst>
          </p:cNvPr>
          <p:cNvSpPr/>
          <p:nvPr/>
        </p:nvSpPr>
        <p:spPr>
          <a:xfrm>
            <a:off x="3185264" y="1450918"/>
            <a:ext cx="2170911" cy="276911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Снижение цены </a:t>
            </a:r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товара </a:t>
            </a:r>
            <a:r>
              <a:rPr lang="ru-RU" sz="11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</a:t>
            </a:r>
            <a:r>
              <a:rPr lang="ru-RU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1-2%  </a:t>
            </a:r>
            <a:endParaRPr lang="x-none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F184C852-D71D-43C9-BC09-93E6612F0241}"/>
              </a:ext>
            </a:extLst>
          </p:cNvPr>
          <p:cNvCxnSpPr/>
          <p:nvPr/>
        </p:nvCxnSpPr>
        <p:spPr>
          <a:xfrm>
            <a:off x="873940" y="2686941"/>
            <a:ext cx="0" cy="169721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82923A0A-63BE-411C-8885-4B0BD0FB19D8}"/>
              </a:ext>
            </a:extLst>
          </p:cNvPr>
          <p:cNvCxnSpPr>
            <a:cxnSpLocks/>
          </p:cNvCxnSpPr>
          <p:nvPr/>
        </p:nvCxnSpPr>
        <p:spPr>
          <a:xfrm>
            <a:off x="3474994" y="2591691"/>
            <a:ext cx="0" cy="371078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EBF199EE-3F18-4FD0-9DBA-28ADC2661E66}"/>
              </a:ext>
            </a:extLst>
          </p:cNvPr>
          <p:cNvSpPr txBox="1"/>
          <p:nvPr/>
        </p:nvSpPr>
        <p:spPr>
          <a:xfrm>
            <a:off x="1586919" y="3622975"/>
            <a:ext cx="308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Прозрачная товаропроводящая сеть</a:t>
            </a:r>
            <a:endParaRPr lang="x-none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53C7BDEA-A804-4295-9F49-A9201F4AC41D}"/>
              </a:ext>
            </a:extLst>
          </p:cNvPr>
          <p:cNvSpPr txBox="1"/>
          <p:nvPr/>
        </p:nvSpPr>
        <p:spPr>
          <a:xfrm>
            <a:off x="1680330" y="4237824"/>
            <a:ext cx="2895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 Повышение </a:t>
            </a:r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прозрачности товаропроводящей сети </a:t>
            </a:r>
            <a:r>
              <a:rPr lang="ru-RU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         от </a:t>
            </a:r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склада производителя до полки магазина сокращает количество избыточных звеньев и необоснованных торговых наценок 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90B333B3-6CD6-4944-831A-65A2CA3DD94E}"/>
              </a:ext>
            </a:extLst>
          </p:cNvPr>
          <p:cNvSpPr/>
          <p:nvPr/>
        </p:nvSpPr>
        <p:spPr>
          <a:xfrm>
            <a:off x="1732612" y="3949791"/>
            <a:ext cx="2763187" cy="282979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Снижение цены товара </a:t>
            </a:r>
            <a:r>
              <a:rPr lang="ru-RU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</a:t>
            </a:r>
            <a:r>
              <a:rPr lang="ru-RU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2-10%  </a:t>
            </a:r>
            <a:endParaRPr lang="x-none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9DA3E22B-9F09-4482-B20E-2BB7129B19C9}"/>
              </a:ext>
            </a:extLst>
          </p:cNvPr>
          <p:cNvCxnSpPr>
            <a:cxnSpLocks/>
          </p:cNvCxnSpPr>
          <p:nvPr/>
        </p:nvCxnSpPr>
        <p:spPr>
          <a:xfrm>
            <a:off x="2287183" y="3466501"/>
            <a:ext cx="0" cy="190638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FF08C67-2CC2-45F0-9D9E-F46D4BCC5D12}"/>
              </a:ext>
            </a:extLst>
          </p:cNvPr>
          <p:cNvSpPr txBox="1"/>
          <p:nvPr/>
        </p:nvSpPr>
        <p:spPr>
          <a:xfrm>
            <a:off x="512361" y="5120394"/>
            <a:ext cx="241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   Стоимость </a:t>
            </a:r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услуги прослеживаемости для производителей будет определена после проведения пилотного проекта по маркировке табачных изделий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2F49735B-1048-42BF-839A-3E209ACCBF09}"/>
              </a:ext>
            </a:extLst>
          </p:cNvPr>
          <p:cNvCxnSpPr>
            <a:cxnSpLocks/>
          </p:cNvCxnSpPr>
          <p:nvPr/>
        </p:nvCxnSpPr>
        <p:spPr>
          <a:xfrm flipH="1">
            <a:off x="1353728" y="3209151"/>
            <a:ext cx="23292" cy="1742145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82B68017-5AE2-415D-AD63-933EA8E130E0}"/>
              </a:ext>
            </a:extLst>
          </p:cNvPr>
          <p:cNvCxnSpPr>
            <a:cxnSpLocks/>
          </p:cNvCxnSpPr>
          <p:nvPr/>
        </p:nvCxnSpPr>
        <p:spPr>
          <a:xfrm flipH="1">
            <a:off x="5065359" y="3209151"/>
            <a:ext cx="7166" cy="1521341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B641A2E3-9906-4A37-BF58-59E019FD2FCC}"/>
              </a:ext>
            </a:extLst>
          </p:cNvPr>
          <p:cNvSpPr txBox="1"/>
          <p:nvPr/>
        </p:nvSpPr>
        <p:spPr>
          <a:xfrm>
            <a:off x="3866823" y="5151707"/>
            <a:ext cx="224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В случае отсутствия оборудования </a:t>
            </a:r>
            <a:r>
              <a:rPr lang="ru-RU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для </a:t>
            </a:r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печати и сканирования возможны затраты на его приобретение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01FEFA3-A810-4392-9E1E-BB1032DEE6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62149" y="2801773"/>
            <a:ext cx="841543" cy="75547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8FDD11CC-AE72-4BCF-91E9-9D6FBA0605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5124" y="2848604"/>
            <a:ext cx="805073" cy="675071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EF6ECDBC-ED27-44CA-9B85-78A717299C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2309" y="2853546"/>
            <a:ext cx="762076" cy="669469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66EA39A6-16C5-4C36-B5BD-3D90CBC96F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28965" y="4574904"/>
            <a:ext cx="480759" cy="495391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C7618673-61B8-4F11-976A-97B64CEA92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1482" y="4576724"/>
            <a:ext cx="503910" cy="495512"/>
          </a:xfrm>
          <a:prstGeom prst="rect">
            <a:avLst/>
          </a:prstGeom>
        </p:spPr>
      </p:pic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xmlns="" id="{E7007467-26E4-49DA-9138-9A84272E66B0}"/>
              </a:ext>
            </a:extLst>
          </p:cNvPr>
          <p:cNvCxnSpPr>
            <a:cxnSpLocks/>
          </p:cNvCxnSpPr>
          <p:nvPr/>
        </p:nvCxnSpPr>
        <p:spPr>
          <a:xfrm>
            <a:off x="3482920" y="3578794"/>
            <a:ext cx="0" cy="95319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2752B786-54C9-492F-BAFA-947E2E637DA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5E7D578-3C90-42A7-B8A8-C709E6FC7476}"/>
              </a:ext>
            </a:extLst>
          </p:cNvPr>
          <p:cNvSpPr txBox="1"/>
          <p:nvPr/>
        </p:nvSpPr>
        <p:spPr>
          <a:xfrm>
            <a:off x="5469551" y="981708"/>
            <a:ext cx="201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Снижение ошибок персонала</a:t>
            </a:r>
            <a:endParaRPr lang="x-none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1D70D5E-B25C-47B0-B4DF-C2BF07271479}"/>
              </a:ext>
            </a:extLst>
          </p:cNvPr>
          <p:cNvSpPr txBox="1"/>
          <p:nvPr/>
        </p:nvSpPr>
        <p:spPr>
          <a:xfrm>
            <a:off x="5529747" y="1838032"/>
            <a:ext cx="229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  Сокращение </a:t>
            </a:r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затрат, связанных с ошибками персонала при сборке заказов клиента или подготовкой сопроводительной документации, составит до 90-95%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xmlns="" id="{1AFB30F5-8989-45B7-9872-26174E6E333C}"/>
              </a:ext>
            </a:extLst>
          </p:cNvPr>
          <p:cNvSpPr/>
          <p:nvPr/>
        </p:nvSpPr>
        <p:spPr>
          <a:xfrm>
            <a:off x="5550667" y="1419511"/>
            <a:ext cx="2269629" cy="388390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Снижение затрат, связанных </a:t>
            </a:r>
          </a:p>
          <a:p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с ошибками </a:t>
            </a:r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персонала, </a:t>
            </a:r>
            <a:r>
              <a:rPr lang="ru-RU" sz="11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5-10%</a:t>
            </a:r>
            <a:endParaRPr lang="x-none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xmlns="" id="{F184C852-D71D-43C9-BC09-93E6612F0241}"/>
              </a:ext>
            </a:extLst>
          </p:cNvPr>
          <p:cNvCxnSpPr/>
          <p:nvPr/>
        </p:nvCxnSpPr>
        <p:spPr>
          <a:xfrm flipH="1">
            <a:off x="5917333" y="2545918"/>
            <a:ext cx="1808" cy="160605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Рисунок 59">
            <a:extLst>
              <a:ext uri="{FF2B5EF4-FFF2-40B4-BE49-F238E27FC236}">
                <a16:creationId xmlns:a16="http://schemas.microsoft.com/office/drawing/2014/main" xmlns="" id="{24D1C902-214E-4B89-839E-E6D18AAA99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75020" y="4977519"/>
            <a:ext cx="762076" cy="681093"/>
          </a:xfrm>
          <a:prstGeom prst="rect">
            <a:avLst/>
          </a:prstGeom>
        </p:spPr>
      </p:pic>
      <p:pic>
        <p:nvPicPr>
          <p:cNvPr id="61" name="Рисунок 60">
            <a:extLst>
              <a:ext uri="{FF2B5EF4-FFF2-40B4-BE49-F238E27FC236}">
                <a16:creationId xmlns:a16="http://schemas.microsoft.com/office/drawing/2014/main" xmlns="" id="{431C49BA-02D2-4CC4-A832-DAEFE567E31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40680" y="2801774"/>
            <a:ext cx="754230" cy="706962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623074DB-EE57-4E4A-B3CA-9275049AFAF0}"/>
              </a:ext>
            </a:extLst>
          </p:cNvPr>
          <p:cNvSpPr txBox="1"/>
          <p:nvPr/>
        </p:nvSpPr>
        <p:spPr>
          <a:xfrm>
            <a:off x="5476745" y="3572564"/>
            <a:ext cx="960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Логистика</a:t>
            </a:r>
            <a:endParaRPr lang="x-none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425D085C-0AF8-445E-B3F9-73DE47EC8B9D}"/>
              </a:ext>
            </a:extLst>
          </p:cNvPr>
          <p:cNvSpPr txBox="1"/>
          <p:nvPr/>
        </p:nvSpPr>
        <p:spPr>
          <a:xfrm>
            <a:off x="5506409" y="4282517"/>
            <a:ext cx="2313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800" dirty="0">
                <a:latin typeface="Segoe UI" panose="020B0502040204020203" pitchFamily="34" charset="0"/>
                <a:cs typeface="Segoe UI" panose="020B0502040204020203" pitchFamily="34" charset="0"/>
              </a:rPr>
              <a:t>В логистике экономия на операционных затратах, связанных с процессом обработки грузов, составит до 20%</a:t>
            </a:r>
            <a:endParaRPr lang="x-none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xmlns="" id="{02A5104D-CE05-41CF-8A6F-A5B315BAE9D0}"/>
              </a:ext>
            </a:extLst>
          </p:cNvPr>
          <p:cNvSpPr/>
          <p:nvPr/>
        </p:nvSpPr>
        <p:spPr>
          <a:xfrm>
            <a:off x="5529746" y="3858709"/>
            <a:ext cx="2290549" cy="388390"/>
          </a:xfrm>
          <a:prstGeom prst="rect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Segoe UI" panose="020B0502040204020203" pitchFamily="34" charset="0"/>
                <a:cs typeface="Segoe UI" panose="020B0502040204020203" pitchFamily="34" charset="0"/>
              </a:rPr>
              <a:t>Экономия на </a:t>
            </a:r>
            <a:r>
              <a:rPr lang="ru-RU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операционных затратах </a:t>
            </a:r>
            <a:r>
              <a:rPr lang="ru-RU" sz="11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20%</a:t>
            </a:r>
            <a:endParaRPr lang="x-none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xmlns="" id="{4670F808-203F-464A-BB50-879434F1EF25}"/>
              </a:ext>
            </a:extLst>
          </p:cNvPr>
          <p:cNvCxnSpPr>
            <a:cxnSpLocks/>
          </p:cNvCxnSpPr>
          <p:nvPr/>
        </p:nvCxnSpPr>
        <p:spPr>
          <a:xfrm>
            <a:off x="6964465" y="4686565"/>
            <a:ext cx="0" cy="180727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xmlns="" id="{B2F6794D-2C32-47B3-992E-9DABCF85B5F7}"/>
              </a:ext>
            </a:extLst>
          </p:cNvPr>
          <p:cNvCxnSpPr>
            <a:cxnSpLocks/>
            <a:stCxn id="61" idx="2"/>
          </p:cNvCxnSpPr>
          <p:nvPr/>
        </p:nvCxnSpPr>
        <p:spPr>
          <a:xfrm>
            <a:off x="5917795" y="3508736"/>
            <a:ext cx="1346" cy="144799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xmlns="" id="{82923A0A-63BE-411C-8885-4B0BD0FB19D8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2287660" y="2686941"/>
            <a:ext cx="1" cy="161663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84214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61EC04EE-2F33-4F96-BE2B-9AEE0F69756A}"/>
              </a:ext>
            </a:extLst>
          </p:cNvPr>
          <p:cNvSpPr txBox="1"/>
          <p:nvPr/>
        </p:nvSpPr>
        <p:spPr>
          <a:xfrm>
            <a:off x="892184" y="721635"/>
            <a:ext cx="6616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Внедрение системы маркировки и </a:t>
            </a: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прослеживаемости товаров </a:t>
            </a:r>
          </a:p>
          <a:p>
            <a:pPr algn="ctr"/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автоматизирует процессы </a:t>
            </a:r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всех участников оборота товаров, </a:t>
            </a:r>
          </a:p>
          <a:p>
            <a:pPr algn="ctr"/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тем самым позволяя снизить цены на товары до 10%</a:t>
            </a:r>
            <a:endParaRPr lang="x-none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1DEEB4E3-DAED-4474-BC45-68F58FAFB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1048" y="223138"/>
            <a:ext cx="498497" cy="498497"/>
          </a:xfrm>
          <a:prstGeom prst="rect">
            <a:avLst/>
          </a:prstGeom>
        </p:spPr>
      </p:pic>
      <p:sp>
        <p:nvSpPr>
          <p:cNvPr id="84" name="Овал 83">
            <a:extLst>
              <a:ext uri="{FF2B5EF4-FFF2-40B4-BE49-F238E27FC236}">
                <a16:creationId xmlns:a16="http://schemas.microsoft.com/office/drawing/2014/main" xmlns="" id="{F6FFE5F7-4A60-4F11-89AB-99E6AD3304B9}"/>
              </a:ext>
            </a:extLst>
          </p:cNvPr>
          <p:cNvSpPr/>
          <p:nvPr/>
        </p:nvSpPr>
        <p:spPr>
          <a:xfrm>
            <a:off x="2403600" y="1787409"/>
            <a:ext cx="3240000" cy="3240000"/>
          </a:xfrm>
          <a:prstGeom prst="ellipse">
            <a:avLst/>
          </a:prstGeom>
          <a:solidFill>
            <a:srgbClr val="00A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5" name="Овал 84">
            <a:extLst>
              <a:ext uri="{FF2B5EF4-FFF2-40B4-BE49-F238E27FC236}">
                <a16:creationId xmlns:a16="http://schemas.microsoft.com/office/drawing/2014/main" xmlns="" id="{A93BAFFC-A9B5-45CA-911D-30C8FFBCF362}"/>
              </a:ext>
            </a:extLst>
          </p:cNvPr>
          <p:cNvSpPr>
            <a:spLocks/>
          </p:cNvSpPr>
          <p:nvPr/>
        </p:nvSpPr>
        <p:spPr>
          <a:xfrm>
            <a:off x="2760130" y="2499865"/>
            <a:ext cx="2520000" cy="2520000"/>
          </a:xfrm>
          <a:prstGeom prst="ellipse">
            <a:avLst/>
          </a:prstGeom>
          <a:gradFill>
            <a:gsLst>
              <a:gs pos="52000">
                <a:srgbClr val="00AD5D"/>
              </a:gs>
              <a:gs pos="100000">
                <a:srgbClr val="6FAC46">
                  <a:tint val="44500"/>
                  <a:satMod val="160000"/>
                </a:srgbClr>
              </a:gs>
              <a:gs pos="100000">
                <a:srgbClr val="6FAC4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6" name="Овал 85">
            <a:extLst>
              <a:ext uri="{FF2B5EF4-FFF2-40B4-BE49-F238E27FC236}">
                <a16:creationId xmlns:a16="http://schemas.microsoft.com/office/drawing/2014/main" xmlns="" id="{A647D870-3973-4758-B4B0-229B7DD4E17C}"/>
              </a:ext>
            </a:extLst>
          </p:cNvPr>
          <p:cNvSpPr/>
          <p:nvPr/>
        </p:nvSpPr>
        <p:spPr>
          <a:xfrm>
            <a:off x="3147556" y="3211415"/>
            <a:ext cx="1800000" cy="1800000"/>
          </a:xfrm>
          <a:prstGeom prst="ellipse">
            <a:avLst/>
          </a:prstGeom>
          <a:gradFill flip="none" rotWithShape="1">
            <a:gsLst>
              <a:gs pos="0">
                <a:srgbClr val="00AD5D"/>
              </a:gs>
              <a:gs pos="100000">
                <a:srgbClr val="6FAC46">
                  <a:tint val="44500"/>
                  <a:satMod val="160000"/>
                </a:srgbClr>
              </a:gs>
              <a:gs pos="100000">
                <a:srgbClr val="6FAC4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87" name="Рисунок 86">
            <a:extLst>
              <a:ext uri="{FF2B5EF4-FFF2-40B4-BE49-F238E27FC236}">
                <a16:creationId xmlns:a16="http://schemas.microsoft.com/office/drawing/2014/main" xmlns="" id="{85201E22-9909-432A-AE01-9B1B24CBB7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79083" y="2026856"/>
            <a:ext cx="531051" cy="531051"/>
          </a:xfrm>
          <a:prstGeom prst="rect">
            <a:avLst/>
          </a:prstGeom>
        </p:spPr>
      </p:pic>
      <p:pic>
        <p:nvPicPr>
          <p:cNvPr id="88" name="Рисунок 87">
            <a:extLst>
              <a:ext uri="{FF2B5EF4-FFF2-40B4-BE49-F238E27FC236}">
                <a16:creationId xmlns:a16="http://schemas.microsoft.com/office/drawing/2014/main" xmlns="" id="{9DE353E6-7347-4309-A4B2-46FD2FF373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1313" y="3465128"/>
            <a:ext cx="592947" cy="592947"/>
          </a:xfrm>
          <a:prstGeom prst="rect">
            <a:avLst/>
          </a:prstGeom>
        </p:spPr>
      </p:pic>
      <p:pic>
        <p:nvPicPr>
          <p:cNvPr id="89" name="Рисунок 88">
            <a:extLst>
              <a:ext uri="{FF2B5EF4-FFF2-40B4-BE49-F238E27FC236}">
                <a16:creationId xmlns:a16="http://schemas.microsoft.com/office/drawing/2014/main" xmlns="" id="{572AD38D-7449-4E23-9094-3C27C2ADEB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579" y="2119559"/>
            <a:ext cx="446819" cy="446819"/>
          </a:xfrm>
          <a:prstGeom prst="rect">
            <a:avLst/>
          </a:prstGeom>
        </p:spPr>
      </p:pic>
      <p:pic>
        <p:nvPicPr>
          <p:cNvPr id="90" name="Рисунок 89">
            <a:extLst>
              <a:ext uri="{FF2B5EF4-FFF2-40B4-BE49-F238E27FC236}">
                <a16:creationId xmlns:a16="http://schemas.microsoft.com/office/drawing/2014/main" xmlns="" id="{6FC99858-CF7A-40D7-B812-B6B7D81E8FE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5443" y="2954110"/>
            <a:ext cx="531052" cy="531052"/>
          </a:xfrm>
          <a:prstGeom prst="rect">
            <a:avLst/>
          </a:prstGeom>
        </p:spPr>
      </p:pic>
      <p:pic>
        <p:nvPicPr>
          <p:cNvPr id="91" name="Рисунок 90">
            <a:extLst>
              <a:ext uri="{FF2B5EF4-FFF2-40B4-BE49-F238E27FC236}">
                <a16:creationId xmlns:a16="http://schemas.microsoft.com/office/drawing/2014/main" xmlns="" id="{506C5595-AEDA-4F15-B8C8-6070AD66D3E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7032" y="3475894"/>
            <a:ext cx="592947" cy="592947"/>
          </a:xfrm>
          <a:prstGeom prst="rect">
            <a:avLst/>
          </a:prstGeom>
        </p:spPr>
      </p:pic>
      <p:pic>
        <p:nvPicPr>
          <p:cNvPr id="92" name="Рисунок 91">
            <a:extLst>
              <a:ext uri="{FF2B5EF4-FFF2-40B4-BE49-F238E27FC236}">
                <a16:creationId xmlns:a16="http://schemas.microsoft.com/office/drawing/2014/main" xmlns="" id="{5D82A167-6AF7-4E10-B46A-59FE87B1EA6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5485" y="2684512"/>
            <a:ext cx="618530" cy="618530"/>
          </a:xfrm>
          <a:prstGeom prst="rect">
            <a:avLst/>
          </a:prstGeom>
        </p:spPr>
      </p:pic>
      <p:pic>
        <p:nvPicPr>
          <p:cNvPr id="93" name="Рисунок 92">
            <a:extLst>
              <a:ext uri="{FF2B5EF4-FFF2-40B4-BE49-F238E27FC236}">
                <a16:creationId xmlns:a16="http://schemas.microsoft.com/office/drawing/2014/main" xmlns="" id="{E312A39E-ACB8-4E5E-A859-A38AB6ADF94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60944" y="2779576"/>
            <a:ext cx="590771" cy="590771"/>
          </a:xfrm>
          <a:prstGeom prst="rect">
            <a:avLst/>
          </a:prstGeom>
        </p:spPr>
      </p:pic>
      <p:sp>
        <p:nvSpPr>
          <p:cNvPr id="94" name="Овал 93">
            <a:extLst>
              <a:ext uri="{FF2B5EF4-FFF2-40B4-BE49-F238E27FC236}">
                <a16:creationId xmlns:a16="http://schemas.microsoft.com/office/drawing/2014/main" xmlns="" id="{7B435CAB-CB3A-4502-BC0A-57D7DB187501}"/>
              </a:ext>
            </a:extLst>
          </p:cNvPr>
          <p:cNvSpPr/>
          <p:nvPr/>
        </p:nvSpPr>
        <p:spPr>
          <a:xfrm>
            <a:off x="5698981" y="5519194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xmlns="" id="{7986D370-1C66-4D79-90E4-1E8656D2A9F8}"/>
              </a:ext>
            </a:extLst>
          </p:cNvPr>
          <p:cNvSpPr/>
          <p:nvPr/>
        </p:nvSpPr>
        <p:spPr>
          <a:xfrm>
            <a:off x="3187302" y="4014814"/>
            <a:ext cx="853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1BAF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B2B</a:t>
            </a:r>
            <a:endParaRPr lang="x-none" sz="2400" b="1" dirty="0">
              <a:solidFill>
                <a:srgbClr val="1BAF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xmlns="" id="{9EDDE240-AC99-4145-8F8C-21DBAC91CFAB}"/>
              </a:ext>
            </a:extLst>
          </p:cNvPr>
          <p:cNvSpPr/>
          <p:nvPr/>
        </p:nvSpPr>
        <p:spPr>
          <a:xfrm>
            <a:off x="4039755" y="4025846"/>
            <a:ext cx="846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1BAF6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B2C</a:t>
            </a:r>
            <a:endParaRPr lang="x-none" sz="2400" b="1" dirty="0">
              <a:solidFill>
                <a:srgbClr val="1BAF6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7" name="Рисунок 96">
            <a:extLst>
              <a:ext uri="{FF2B5EF4-FFF2-40B4-BE49-F238E27FC236}">
                <a16:creationId xmlns:a16="http://schemas.microsoft.com/office/drawing/2014/main" xmlns="" id="{0894165B-05EF-4E1C-908D-BE207432CE2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3451" y="4419148"/>
            <a:ext cx="515030" cy="515030"/>
          </a:xfrm>
          <a:prstGeom prst="rect">
            <a:avLst/>
          </a:prstGeom>
        </p:spPr>
      </p:pic>
      <p:pic>
        <p:nvPicPr>
          <p:cNvPr id="98" name="Рисунок 97">
            <a:extLst>
              <a:ext uri="{FF2B5EF4-FFF2-40B4-BE49-F238E27FC236}">
                <a16:creationId xmlns:a16="http://schemas.microsoft.com/office/drawing/2014/main" xmlns="" id="{0E87F4F8-7B70-4AA8-A58A-A03BE9F8271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23010" y="3052976"/>
            <a:ext cx="445793" cy="28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0662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Words>1111</Words>
  <Application>Microsoft Office PowerPoint</Application>
  <PresentationFormat>Произвольный</PresentationFormat>
  <Paragraphs>139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Адсмн</dc:creator>
  <cp:lastModifiedBy>bsuleimenova</cp:lastModifiedBy>
  <cp:revision>102</cp:revision>
  <cp:lastPrinted>2018-11-02T14:12:16Z</cp:lastPrinted>
  <dcterms:created xsi:type="dcterms:W3CDTF">2018-10-31T04:28:43Z</dcterms:created>
  <dcterms:modified xsi:type="dcterms:W3CDTF">2019-01-15T11:04:36Z</dcterms:modified>
</cp:coreProperties>
</file>