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>
        <p:scale>
          <a:sx n="75" d="100"/>
          <a:sy n="75" d="100"/>
        </p:scale>
        <p:origin x="-12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DC23-5A20-43EF-BD56-A936C177232A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237C0-DBCA-4832-85C6-AB84553EAF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100" dirty="0">
              <a:latin typeface="KZ 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237C0-DBCA-4832-85C6-AB84553EAFC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EB3C-CB63-47A9-B02F-960FC02003A4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095A-D030-4C5E-B245-43D8DD060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EB3C-CB63-47A9-B02F-960FC02003A4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095A-D030-4C5E-B245-43D8DD060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EB3C-CB63-47A9-B02F-960FC02003A4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095A-D030-4C5E-B245-43D8DD060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EB3C-CB63-47A9-B02F-960FC02003A4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095A-D030-4C5E-B245-43D8DD060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EB3C-CB63-47A9-B02F-960FC02003A4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095A-D030-4C5E-B245-43D8DD060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EB3C-CB63-47A9-B02F-960FC02003A4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095A-D030-4C5E-B245-43D8DD060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EB3C-CB63-47A9-B02F-960FC02003A4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095A-D030-4C5E-B245-43D8DD060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EB3C-CB63-47A9-B02F-960FC02003A4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095A-D030-4C5E-B245-43D8DD060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EB3C-CB63-47A9-B02F-960FC02003A4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095A-D030-4C5E-B245-43D8DD060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EB3C-CB63-47A9-B02F-960FC02003A4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095A-D030-4C5E-B245-43D8DD060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EB3C-CB63-47A9-B02F-960FC02003A4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095A-D030-4C5E-B245-43D8DD060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2EB3C-CB63-47A9-B02F-960FC02003A4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2095A-D030-4C5E-B245-43D8DD060D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>
            <a:spLocks noChangeArrowheads="1"/>
          </p:cNvSpPr>
          <p:nvPr/>
        </p:nvSpPr>
        <p:spPr bwMode="auto">
          <a:xfrm>
            <a:off x="1257312" y="2031946"/>
            <a:ext cx="1755749" cy="3208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Deputy Head (Tax block) </a:t>
            </a:r>
            <a:endParaRPr lang="ru-RU" alt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2879058" y="332656"/>
            <a:ext cx="3493142" cy="2989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</a:t>
            </a:r>
          </a:p>
          <a:p>
            <a:pPr algn="ctr"/>
            <a:endParaRPr lang="ru-RU" alt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auto">
          <a:xfrm>
            <a:off x="6027391" y="1150719"/>
            <a:ext cx="1357180" cy="397085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Personnel management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6031789" y="715053"/>
            <a:ext cx="1356578" cy="430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Human Resource Department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2900128" y="5843088"/>
            <a:ext cx="1281117" cy="58079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Information Technologies department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3168784" y="813252"/>
            <a:ext cx="1300652" cy="4964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alt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Legal 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Department 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4641117" y="832081"/>
            <a:ext cx="1295686" cy="477589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State Secrets Protection Department</a:t>
            </a:r>
            <a:endParaRPr lang="ru-RU" sz="9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4"/>
          <p:cNvSpPr>
            <a:spLocks noChangeArrowheads="1"/>
          </p:cNvSpPr>
          <p:nvPr/>
        </p:nvSpPr>
        <p:spPr bwMode="auto">
          <a:xfrm>
            <a:off x="6027391" y="1533064"/>
            <a:ext cx="1357179" cy="45100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Internal Investigations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4"/>
          <p:cNvSpPr>
            <a:spLocks noChangeArrowheads="1"/>
          </p:cNvSpPr>
          <p:nvPr/>
        </p:nvSpPr>
        <p:spPr bwMode="auto">
          <a:xfrm>
            <a:off x="5768393" y="5635032"/>
            <a:ext cx="1056087" cy="458264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Accounting and State Procurement section </a:t>
            </a:r>
            <a:endParaRPr lang="ru-RU" alt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4"/>
          <p:cNvSpPr>
            <a:spLocks noChangeArrowheads="1"/>
          </p:cNvSpPr>
          <p:nvPr/>
        </p:nvSpPr>
        <p:spPr bwMode="auto">
          <a:xfrm>
            <a:off x="5796136" y="6093296"/>
            <a:ext cx="1047084" cy="367467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Organizational section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5767700" y="5040268"/>
            <a:ext cx="1039235" cy="60663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Organizational and Financial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deparment</a:t>
            </a:r>
            <a:endParaRPr lang="ru-RU" altLang="ru-RU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377825" y="44450"/>
            <a:ext cx="82296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Karaganda Oblast State Revenue </a:t>
            </a:r>
            <a:r>
              <a:rPr lang="en-US" sz="9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Departmential</a:t>
            </a:r>
            <a:r>
              <a:rPr lang="en-US" sz="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Structure (current)</a:t>
            </a:r>
            <a:endParaRPr lang="ru-RU" altLang="ru-RU" sz="9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8"/>
          <p:cNvSpPr>
            <a:spLocks noChangeArrowheads="1"/>
          </p:cNvSpPr>
          <p:nvPr/>
        </p:nvSpPr>
        <p:spPr bwMode="auto">
          <a:xfrm>
            <a:off x="176651" y="1427693"/>
            <a:ext cx="1322635" cy="500548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State Revenue Analysis Section</a:t>
            </a:r>
            <a:endParaRPr lang="ru-RU" altLang="ko-KR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8"/>
          <p:cNvSpPr>
            <a:spLocks noChangeArrowheads="1"/>
          </p:cNvSpPr>
          <p:nvPr/>
        </p:nvSpPr>
        <p:spPr bwMode="auto">
          <a:xfrm>
            <a:off x="176652" y="1112193"/>
            <a:ext cx="1324616" cy="320690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Risk Management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8"/>
          <p:cNvSpPr>
            <a:spLocks noChangeArrowheads="1"/>
          </p:cNvSpPr>
          <p:nvPr/>
        </p:nvSpPr>
        <p:spPr bwMode="auto">
          <a:xfrm>
            <a:off x="169746" y="675100"/>
            <a:ext cx="1339850" cy="4514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Department  of Analysis and Risk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8"/>
          <p:cNvSpPr>
            <a:spLocks noChangeArrowheads="1"/>
          </p:cNvSpPr>
          <p:nvPr/>
        </p:nvSpPr>
        <p:spPr bwMode="auto">
          <a:xfrm>
            <a:off x="1667200" y="684418"/>
            <a:ext cx="1335651" cy="4460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Internal Security Department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8"/>
          <p:cNvSpPr>
            <a:spLocks noChangeArrowheads="1"/>
          </p:cNvSpPr>
          <p:nvPr/>
        </p:nvSpPr>
        <p:spPr bwMode="auto">
          <a:xfrm>
            <a:off x="1667201" y="1118901"/>
            <a:ext cx="1335650" cy="386658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Internal Investigations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8"/>
          <p:cNvSpPr>
            <a:spLocks noChangeArrowheads="1"/>
          </p:cNvSpPr>
          <p:nvPr/>
        </p:nvSpPr>
        <p:spPr bwMode="auto">
          <a:xfrm>
            <a:off x="1666560" y="1511491"/>
            <a:ext cx="1335650" cy="406450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Operations Organization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4"/>
          <p:cNvSpPr>
            <a:spLocks noChangeArrowheads="1"/>
          </p:cNvSpPr>
          <p:nvPr/>
        </p:nvSpPr>
        <p:spPr bwMode="auto">
          <a:xfrm>
            <a:off x="7070647" y="2022506"/>
            <a:ext cx="1757378" cy="3208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Deputy Head </a:t>
            </a:r>
          </a:p>
          <a:p>
            <a:pPr algn="ctr"/>
            <a:r>
              <a:rPr lang="ru-RU" alt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alt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EIS</a:t>
            </a:r>
            <a:r>
              <a:rPr lang="ru-RU" alt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altLang="ru-RU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4"/>
          <p:cNvSpPr>
            <a:spLocks noChangeArrowheads="1"/>
          </p:cNvSpPr>
          <p:nvPr/>
        </p:nvSpPr>
        <p:spPr bwMode="auto">
          <a:xfrm>
            <a:off x="4632070" y="2031995"/>
            <a:ext cx="1755749" cy="3208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Deputy Head </a:t>
            </a:r>
          </a:p>
          <a:p>
            <a:pPr algn="ctr"/>
            <a:r>
              <a:rPr lang="ru-RU" alt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alt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customs</a:t>
            </a:r>
            <a:r>
              <a:rPr lang="ru-RU" alt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block</a:t>
            </a:r>
            <a:r>
              <a:rPr lang="ru-RU" alt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3" name="Прямоугольник 8"/>
          <p:cNvSpPr>
            <a:spLocks noChangeArrowheads="1"/>
          </p:cNvSpPr>
          <p:nvPr/>
        </p:nvSpPr>
        <p:spPr bwMode="auto">
          <a:xfrm>
            <a:off x="112679" y="3270211"/>
            <a:ext cx="1289089" cy="313483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Audit section</a:t>
            </a:r>
            <a:r>
              <a:rPr lang="kk-KZ" sz="9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2</a:t>
            </a:r>
            <a:endParaRPr lang="kk-KZ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8"/>
          <p:cNvSpPr>
            <a:spLocks noChangeArrowheads="1"/>
          </p:cNvSpPr>
          <p:nvPr/>
        </p:nvSpPr>
        <p:spPr bwMode="auto">
          <a:xfrm>
            <a:off x="108880" y="2457188"/>
            <a:ext cx="1289357" cy="4513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Audit Department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8"/>
          <p:cNvSpPr>
            <a:spLocks noChangeArrowheads="1"/>
          </p:cNvSpPr>
          <p:nvPr/>
        </p:nvSpPr>
        <p:spPr bwMode="auto">
          <a:xfrm>
            <a:off x="108880" y="2909906"/>
            <a:ext cx="1292700" cy="36691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Audit section </a:t>
            </a:r>
            <a:r>
              <a:rPr lang="kk-KZ" sz="900" dirty="0" smtClean="0">
                <a:latin typeface="Arial" pitchFamily="34" charset="0"/>
                <a:cs typeface="Arial" pitchFamily="34" charset="0"/>
              </a:rPr>
              <a:t>№ 1</a:t>
            </a:r>
          </a:p>
        </p:txBody>
      </p:sp>
      <p:sp>
        <p:nvSpPr>
          <p:cNvPr id="59" name="Прямоугольник 8"/>
          <p:cNvSpPr>
            <a:spLocks noChangeArrowheads="1"/>
          </p:cNvSpPr>
          <p:nvPr/>
        </p:nvSpPr>
        <p:spPr bwMode="auto">
          <a:xfrm>
            <a:off x="2915816" y="2492896"/>
            <a:ext cx="1306685" cy="442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smtClean="0">
                <a:latin typeface="Arial" pitchFamily="34" charset="0"/>
                <a:cs typeface="Arial" pitchFamily="34" charset="0"/>
              </a:rPr>
              <a:t>Public Service department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8"/>
          <p:cNvSpPr>
            <a:spLocks noChangeArrowheads="1"/>
          </p:cNvSpPr>
          <p:nvPr/>
        </p:nvSpPr>
        <p:spPr bwMode="auto">
          <a:xfrm>
            <a:off x="2883358" y="4364113"/>
            <a:ext cx="1306685" cy="4626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Liabilities management department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8"/>
          <p:cNvSpPr>
            <a:spLocks noChangeArrowheads="1"/>
          </p:cNvSpPr>
          <p:nvPr/>
        </p:nvSpPr>
        <p:spPr bwMode="auto">
          <a:xfrm>
            <a:off x="1504600" y="4364112"/>
            <a:ext cx="1316815" cy="4849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Indirect Taxes Administration Department</a:t>
            </a:r>
            <a:endParaRPr lang="ru-RU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8"/>
          <p:cNvSpPr>
            <a:spLocks noChangeArrowheads="1"/>
          </p:cNvSpPr>
          <p:nvPr/>
        </p:nvSpPr>
        <p:spPr bwMode="auto">
          <a:xfrm>
            <a:off x="1502936" y="4839608"/>
            <a:ext cx="1316815" cy="50644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VAT Administration section</a:t>
            </a:r>
            <a:endParaRPr lang="ru-RU" alt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8"/>
          <p:cNvSpPr>
            <a:spLocks noChangeArrowheads="1"/>
          </p:cNvSpPr>
          <p:nvPr/>
        </p:nvSpPr>
        <p:spPr bwMode="auto">
          <a:xfrm>
            <a:off x="1498124" y="5814301"/>
            <a:ext cx="1316815" cy="63836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Third country import and Customs Union Administration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8"/>
          <p:cNvSpPr>
            <a:spLocks noChangeArrowheads="1"/>
          </p:cNvSpPr>
          <p:nvPr/>
        </p:nvSpPr>
        <p:spPr bwMode="auto">
          <a:xfrm>
            <a:off x="1499286" y="5347666"/>
            <a:ext cx="1320465" cy="486523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Excise Administration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8"/>
          <p:cNvSpPr>
            <a:spLocks noChangeArrowheads="1"/>
          </p:cNvSpPr>
          <p:nvPr/>
        </p:nvSpPr>
        <p:spPr bwMode="auto">
          <a:xfrm>
            <a:off x="2883358" y="5240066"/>
            <a:ext cx="1306685" cy="43003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Rehabilitation and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Bankrupcy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8"/>
          <p:cNvSpPr>
            <a:spLocks noChangeArrowheads="1"/>
          </p:cNvSpPr>
          <p:nvPr/>
        </p:nvSpPr>
        <p:spPr bwMode="auto">
          <a:xfrm>
            <a:off x="2883358" y="4826562"/>
            <a:ext cx="1306685" cy="41350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Forced Levy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8"/>
          <p:cNvSpPr>
            <a:spLocks noChangeArrowheads="1"/>
          </p:cNvSpPr>
          <p:nvPr/>
        </p:nvSpPr>
        <p:spPr bwMode="auto">
          <a:xfrm>
            <a:off x="108898" y="4748343"/>
            <a:ext cx="1287695" cy="28497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EKNA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8"/>
          <p:cNvSpPr>
            <a:spLocks noChangeArrowheads="1"/>
          </p:cNvSpPr>
          <p:nvPr/>
        </p:nvSpPr>
        <p:spPr bwMode="auto">
          <a:xfrm>
            <a:off x="1493927" y="2895333"/>
            <a:ext cx="1316815" cy="391102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Cameral control section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№ 1</a:t>
            </a:r>
          </a:p>
          <a:p>
            <a:pPr algn="ctr"/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8"/>
          <p:cNvSpPr>
            <a:spLocks noChangeArrowheads="1"/>
          </p:cNvSpPr>
          <p:nvPr/>
        </p:nvSpPr>
        <p:spPr bwMode="auto">
          <a:xfrm>
            <a:off x="1492398" y="3281767"/>
            <a:ext cx="1318483" cy="462536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Cameral control section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2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8"/>
          <p:cNvSpPr>
            <a:spLocks noChangeArrowheads="1"/>
          </p:cNvSpPr>
          <p:nvPr/>
        </p:nvSpPr>
        <p:spPr bwMode="auto">
          <a:xfrm>
            <a:off x="2883358" y="2910124"/>
            <a:ext cx="1306685" cy="474435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Public Service quality control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8"/>
          <p:cNvSpPr>
            <a:spLocks noChangeArrowheads="1"/>
          </p:cNvSpPr>
          <p:nvPr/>
        </p:nvSpPr>
        <p:spPr bwMode="auto">
          <a:xfrm>
            <a:off x="2883358" y="3428999"/>
            <a:ext cx="1328602" cy="481947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Personal Accounts Record and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Maintemance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8"/>
          <p:cNvSpPr>
            <a:spLocks noChangeArrowheads="1"/>
          </p:cNvSpPr>
          <p:nvPr/>
        </p:nvSpPr>
        <p:spPr bwMode="auto">
          <a:xfrm>
            <a:off x="1493233" y="3721226"/>
            <a:ext cx="1316815" cy="498573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Cameral control section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8"/>
          <p:cNvSpPr>
            <a:spLocks noChangeArrowheads="1"/>
          </p:cNvSpPr>
          <p:nvPr/>
        </p:nvSpPr>
        <p:spPr bwMode="auto">
          <a:xfrm>
            <a:off x="2879058" y="3910947"/>
            <a:ext cx="1313004" cy="369802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Non-manufacturing Payments section</a:t>
            </a:r>
            <a:endParaRPr lang="ru-RU" alt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8"/>
          <p:cNvSpPr>
            <a:spLocks noChangeArrowheads="1"/>
          </p:cNvSpPr>
          <p:nvPr/>
        </p:nvSpPr>
        <p:spPr bwMode="auto">
          <a:xfrm>
            <a:off x="1495438" y="2457892"/>
            <a:ext cx="1316815" cy="43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Cameral control department </a:t>
            </a:r>
            <a:endParaRPr lang="ru-RU" altLang="ru-RU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8"/>
          <p:cNvSpPr>
            <a:spLocks noChangeArrowheads="1"/>
          </p:cNvSpPr>
          <p:nvPr/>
        </p:nvSpPr>
        <p:spPr bwMode="auto">
          <a:xfrm>
            <a:off x="110618" y="3583132"/>
            <a:ext cx="1292700" cy="32534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Audit section</a:t>
            </a:r>
            <a:r>
              <a:rPr lang="kk-KZ" sz="9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3</a:t>
            </a:r>
            <a:endParaRPr lang="kk-KZ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8"/>
          <p:cNvSpPr>
            <a:spLocks noChangeArrowheads="1"/>
          </p:cNvSpPr>
          <p:nvPr/>
        </p:nvSpPr>
        <p:spPr bwMode="auto">
          <a:xfrm>
            <a:off x="110547" y="3910947"/>
            <a:ext cx="1292700" cy="33964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Audit section</a:t>
            </a:r>
            <a:r>
              <a:rPr lang="kk-KZ" sz="900" dirty="0" smtClean="0">
                <a:latin typeface="Arial" pitchFamily="34" charset="0"/>
                <a:cs typeface="Arial" pitchFamily="34" charset="0"/>
              </a:rPr>
              <a:t>№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4</a:t>
            </a:r>
            <a:endParaRPr lang="kk-KZ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8"/>
          <p:cNvSpPr>
            <a:spLocks noChangeArrowheads="1"/>
          </p:cNvSpPr>
          <p:nvPr/>
        </p:nvSpPr>
        <p:spPr bwMode="auto">
          <a:xfrm>
            <a:off x="114874" y="4241582"/>
            <a:ext cx="1281719" cy="511320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audit 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diviAudit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sectionsion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9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5</a:t>
            </a:r>
            <a:endParaRPr lang="kk-KZ" sz="9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representation in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Zheskazgan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city</a:t>
            </a:r>
            <a:r>
              <a:rPr lang="kk-KZ" sz="9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78" name="Прямоугольник 8"/>
          <p:cNvSpPr>
            <a:spLocks noChangeArrowheads="1"/>
          </p:cNvSpPr>
          <p:nvPr/>
        </p:nvSpPr>
        <p:spPr bwMode="auto">
          <a:xfrm>
            <a:off x="112679" y="5059282"/>
            <a:ext cx="1278425" cy="5101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Explanatory work Department 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8"/>
          <p:cNvSpPr>
            <a:spLocks noChangeArrowheads="1"/>
          </p:cNvSpPr>
          <p:nvPr/>
        </p:nvSpPr>
        <p:spPr bwMode="auto">
          <a:xfrm>
            <a:off x="114514" y="5954280"/>
            <a:ext cx="1269357" cy="487903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Customs Law Explanatory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8"/>
          <p:cNvSpPr>
            <a:spLocks noChangeArrowheads="1"/>
          </p:cNvSpPr>
          <p:nvPr/>
        </p:nvSpPr>
        <p:spPr bwMode="auto">
          <a:xfrm>
            <a:off x="114308" y="5572716"/>
            <a:ext cx="1269563" cy="378276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Fiscal Law Explanatory section</a:t>
            </a:r>
            <a:endParaRPr lang="ru-RU" alt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"/>
          <p:cNvSpPr>
            <a:spLocks noChangeArrowheads="1"/>
          </p:cNvSpPr>
          <p:nvPr/>
        </p:nvSpPr>
        <p:spPr bwMode="auto">
          <a:xfrm>
            <a:off x="4283968" y="2492896"/>
            <a:ext cx="1410654" cy="43910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Post-customs Control department</a:t>
            </a:r>
            <a:endParaRPr lang="ru-RU" altLang="ru-RU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"/>
          <p:cNvSpPr>
            <a:spLocks noChangeArrowheads="1"/>
          </p:cNvSpPr>
          <p:nvPr/>
        </p:nvSpPr>
        <p:spPr bwMode="auto">
          <a:xfrm>
            <a:off x="4283968" y="3933056"/>
            <a:ext cx="1338646" cy="43590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Tariff Regulation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deparment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"/>
          <p:cNvSpPr>
            <a:spLocks noChangeArrowheads="1"/>
          </p:cNvSpPr>
          <p:nvPr/>
        </p:nvSpPr>
        <p:spPr bwMode="auto">
          <a:xfrm>
            <a:off x="4310126" y="5240759"/>
            <a:ext cx="1382183" cy="378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Customs Control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deparment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"/>
          <p:cNvSpPr>
            <a:spLocks noChangeArrowheads="1"/>
          </p:cNvSpPr>
          <p:nvPr/>
        </p:nvSpPr>
        <p:spPr bwMode="auto">
          <a:xfrm>
            <a:off x="4310127" y="5602164"/>
            <a:ext cx="1382182" cy="374095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Customs Control Organization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"/>
          <p:cNvSpPr>
            <a:spLocks noChangeArrowheads="1"/>
          </p:cNvSpPr>
          <p:nvPr/>
        </p:nvSpPr>
        <p:spPr bwMode="auto">
          <a:xfrm>
            <a:off x="4312927" y="5972463"/>
            <a:ext cx="1379382" cy="47922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Goods Delivery Control section </a:t>
            </a:r>
            <a:endParaRPr lang="ru-RU" alt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"/>
          <p:cNvSpPr>
            <a:spLocks noChangeArrowheads="1"/>
          </p:cNvSpPr>
          <p:nvPr/>
        </p:nvSpPr>
        <p:spPr bwMode="auto">
          <a:xfrm>
            <a:off x="4316652" y="4771998"/>
            <a:ext cx="1350453" cy="41672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Goods Classification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"/>
          <p:cNvSpPr>
            <a:spLocks noChangeArrowheads="1"/>
          </p:cNvSpPr>
          <p:nvPr/>
        </p:nvSpPr>
        <p:spPr bwMode="auto">
          <a:xfrm>
            <a:off x="4310126" y="4373510"/>
            <a:ext cx="1356979" cy="407385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Customs cost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"/>
          <p:cNvSpPr>
            <a:spLocks noChangeArrowheads="1"/>
          </p:cNvSpPr>
          <p:nvPr/>
        </p:nvSpPr>
        <p:spPr bwMode="auto">
          <a:xfrm>
            <a:off x="4283968" y="3429000"/>
            <a:ext cx="1338646" cy="481368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Travelling Customs checking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"/>
          <p:cNvSpPr>
            <a:spLocks noChangeArrowheads="1"/>
          </p:cNvSpPr>
          <p:nvPr/>
        </p:nvSpPr>
        <p:spPr bwMode="auto">
          <a:xfrm>
            <a:off x="4283968" y="2996952"/>
            <a:ext cx="1338646" cy="410672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Cameral Customs checking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Прямая соединительная линия 19"/>
          <p:cNvCxnSpPr>
            <a:cxnSpLocks noChangeShapeType="1"/>
          </p:cNvCxnSpPr>
          <p:nvPr/>
        </p:nvCxnSpPr>
        <p:spPr bwMode="auto">
          <a:xfrm>
            <a:off x="8324700" y="6010632"/>
            <a:ext cx="0" cy="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/>
            <a:tailEnd/>
          </a:ln>
        </p:spPr>
      </p:cxnSp>
      <p:sp>
        <p:nvSpPr>
          <p:cNvPr id="91" name="Прямоугольник 8"/>
          <p:cNvSpPr>
            <a:spLocks noChangeArrowheads="1"/>
          </p:cNvSpPr>
          <p:nvPr/>
        </p:nvSpPr>
        <p:spPr bwMode="auto">
          <a:xfrm>
            <a:off x="6877221" y="2463780"/>
            <a:ext cx="1028692" cy="7757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Financial violation investigation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deparment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4"/>
          <p:cNvSpPr>
            <a:spLocks noChangeArrowheads="1"/>
          </p:cNvSpPr>
          <p:nvPr/>
        </p:nvSpPr>
        <p:spPr bwMode="auto">
          <a:xfrm>
            <a:off x="7949336" y="2454864"/>
            <a:ext cx="1067755" cy="7846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Operative investigation activities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deparment</a:t>
            </a:r>
            <a:endParaRPr lang="ru-RU" altLang="ru-RU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8"/>
          <p:cNvSpPr>
            <a:spLocks noChangeArrowheads="1"/>
          </p:cNvSpPr>
          <p:nvPr/>
        </p:nvSpPr>
        <p:spPr bwMode="auto">
          <a:xfrm>
            <a:off x="6876256" y="3254312"/>
            <a:ext cx="1034282" cy="661892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Crime Investigation section 1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8"/>
          <p:cNvSpPr>
            <a:spLocks noChangeArrowheads="1"/>
          </p:cNvSpPr>
          <p:nvPr/>
        </p:nvSpPr>
        <p:spPr bwMode="auto">
          <a:xfrm>
            <a:off x="6877244" y="3912931"/>
            <a:ext cx="1029256" cy="68358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Crime Investigation section 2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8"/>
          <p:cNvSpPr>
            <a:spLocks noChangeArrowheads="1"/>
          </p:cNvSpPr>
          <p:nvPr/>
        </p:nvSpPr>
        <p:spPr bwMode="auto">
          <a:xfrm>
            <a:off x="6878594" y="5902122"/>
            <a:ext cx="1033938" cy="5495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Control and Preventive work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deparment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8"/>
          <p:cNvSpPr>
            <a:spLocks noChangeArrowheads="1"/>
          </p:cNvSpPr>
          <p:nvPr/>
        </p:nvSpPr>
        <p:spPr bwMode="auto">
          <a:xfrm>
            <a:off x="7949336" y="4795933"/>
            <a:ext cx="1067755" cy="84837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Counteraction to Illegal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Oraganizations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Financing section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8"/>
          <p:cNvSpPr>
            <a:spLocks noChangeArrowheads="1"/>
          </p:cNvSpPr>
          <p:nvPr/>
        </p:nvSpPr>
        <p:spPr bwMode="auto">
          <a:xfrm>
            <a:off x="7949336" y="5644312"/>
            <a:ext cx="1067755" cy="796726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Search, operative record and special events section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8"/>
          <p:cNvSpPr>
            <a:spLocks noChangeArrowheads="1"/>
          </p:cNvSpPr>
          <p:nvPr/>
        </p:nvSpPr>
        <p:spPr bwMode="auto">
          <a:xfrm>
            <a:off x="6872562" y="4594730"/>
            <a:ext cx="1028692" cy="653958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Control and methodical section</a:t>
            </a:r>
            <a:endParaRPr lang="ru-RU" alt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8"/>
          <p:cNvSpPr>
            <a:spLocks noChangeArrowheads="1"/>
          </p:cNvSpPr>
          <p:nvPr/>
        </p:nvSpPr>
        <p:spPr bwMode="auto">
          <a:xfrm>
            <a:off x="6872562" y="5239099"/>
            <a:ext cx="1028692" cy="595090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Criminalistics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section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8"/>
          <p:cNvSpPr>
            <a:spLocks noChangeArrowheads="1"/>
          </p:cNvSpPr>
          <p:nvPr/>
        </p:nvSpPr>
        <p:spPr bwMode="auto">
          <a:xfrm>
            <a:off x="7949336" y="3994530"/>
            <a:ext cx="1067755" cy="811456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Tax and Financial crime detection section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8"/>
          <p:cNvSpPr>
            <a:spLocks noChangeArrowheads="1"/>
          </p:cNvSpPr>
          <p:nvPr/>
        </p:nvSpPr>
        <p:spPr bwMode="auto">
          <a:xfrm>
            <a:off x="7949336" y="3244765"/>
            <a:ext cx="1067755" cy="754443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dirty="0" smtClean="0">
                <a:latin typeface="Arial" pitchFamily="34" charset="0"/>
                <a:cs typeface="Arial" pitchFamily="34" charset="0"/>
              </a:rPr>
              <a:t>Counteraction to Shadow Economy section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Прямоугольник 8"/>
          <p:cNvSpPr>
            <a:spLocks noChangeArrowheads="1"/>
          </p:cNvSpPr>
          <p:nvPr/>
        </p:nvSpPr>
        <p:spPr bwMode="auto">
          <a:xfrm>
            <a:off x="5757245" y="2462580"/>
            <a:ext cx="1049691" cy="6063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Customs post "Karaganda-CCC"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Прямоугольник 8"/>
          <p:cNvSpPr>
            <a:spLocks noChangeArrowheads="1"/>
          </p:cNvSpPr>
          <p:nvPr/>
        </p:nvSpPr>
        <p:spPr bwMode="auto">
          <a:xfrm>
            <a:off x="5724128" y="3068960"/>
            <a:ext cx="1049691" cy="5794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Customs post “SEZ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Saryarka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"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Прямоугольник 8"/>
          <p:cNvSpPr>
            <a:spLocks noChangeArrowheads="1"/>
          </p:cNvSpPr>
          <p:nvPr/>
        </p:nvSpPr>
        <p:spPr bwMode="auto">
          <a:xfrm>
            <a:off x="5724128" y="3717032"/>
            <a:ext cx="1049691" cy="6450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Customs post “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Auezhay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-Karaganda"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8"/>
          <p:cNvSpPr>
            <a:spLocks noChangeArrowheads="1"/>
          </p:cNvSpPr>
          <p:nvPr/>
        </p:nvSpPr>
        <p:spPr bwMode="auto">
          <a:xfrm>
            <a:off x="5757245" y="4450786"/>
            <a:ext cx="1049691" cy="5550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Customs post “Temirtau"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Прямая соединительная линия 23"/>
          <p:cNvCxnSpPr/>
          <p:nvPr/>
        </p:nvCxnSpPr>
        <p:spPr>
          <a:xfrm flipH="1" flipV="1">
            <a:off x="827584" y="411202"/>
            <a:ext cx="2072544" cy="16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23"/>
          <p:cNvCxnSpPr/>
          <p:nvPr/>
        </p:nvCxnSpPr>
        <p:spPr>
          <a:xfrm flipH="1" flipV="1">
            <a:off x="6394049" y="435013"/>
            <a:ext cx="311931" cy="5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23"/>
          <p:cNvCxnSpPr>
            <a:endCxn id="3" idx="3"/>
          </p:cNvCxnSpPr>
          <p:nvPr/>
        </p:nvCxnSpPr>
        <p:spPr>
          <a:xfrm flipH="1">
            <a:off x="3013061" y="2192363"/>
            <a:ext cx="52249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>
            <a:endCxn id="6" idx="0"/>
          </p:cNvCxnSpPr>
          <p:nvPr/>
        </p:nvCxnSpPr>
        <p:spPr>
          <a:xfrm flipH="1">
            <a:off x="6710078" y="440942"/>
            <a:ext cx="737" cy="274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H="1">
            <a:off x="2261490" y="423209"/>
            <a:ext cx="737" cy="274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>
            <a:endCxn id="59" idx="0"/>
          </p:cNvCxnSpPr>
          <p:nvPr/>
        </p:nvCxnSpPr>
        <p:spPr>
          <a:xfrm>
            <a:off x="3567109" y="2226076"/>
            <a:ext cx="2050" cy="266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 flipH="1">
            <a:off x="738412" y="2188512"/>
            <a:ext cx="83" cy="278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 flipH="1">
            <a:off x="3736365" y="643261"/>
            <a:ext cx="1" cy="169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 flipH="1">
            <a:off x="5243048" y="650100"/>
            <a:ext cx="1" cy="169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/>
          <p:cNvCxnSpPr/>
          <p:nvPr/>
        </p:nvCxnSpPr>
        <p:spPr>
          <a:xfrm flipH="1">
            <a:off x="7378607" y="2346706"/>
            <a:ext cx="2" cy="109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 flipH="1">
            <a:off x="4994328" y="2346706"/>
            <a:ext cx="2" cy="109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 flipH="1">
            <a:off x="6141511" y="2350452"/>
            <a:ext cx="2" cy="109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 flipH="1">
            <a:off x="8476028" y="2347426"/>
            <a:ext cx="2" cy="109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flipH="1">
            <a:off x="2131984" y="2350036"/>
            <a:ext cx="2" cy="109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23"/>
          <p:cNvCxnSpPr/>
          <p:nvPr/>
        </p:nvCxnSpPr>
        <p:spPr>
          <a:xfrm flipH="1" flipV="1">
            <a:off x="734813" y="2190986"/>
            <a:ext cx="525326" cy="3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H="1">
            <a:off x="819113" y="411346"/>
            <a:ext cx="737" cy="274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637962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289</Words>
  <Application>Microsoft Office PowerPoint</Application>
  <PresentationFormat>Экран (4:3)</PresentationFormat>
  <Paragraphs>74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НД по Карагандинской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tiskakov</dc:creator>
  <cp:lastModifiedBy>tiskakov</cp:lastModifiedBy>
  <cp:revision>1</cp:revision>
  <dcterms:created xsi:type="dcterms:W3CDTF">2018-06-15T10:26:51Z</dcterms:created>
  <dcterms:modified xsi:type="dcterms:W3CDTF">2018-06-15T10:30:18Z</dcterms:modified>
</cp:coreProperties>
</file>